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777" r:id="rId2"/>
    <p:sldId id="747" r:id="rId3"/>
    <p:sldId id="748" r:id="rId4"/>
    <p:sldId id="749" r:id="rId5"/>
    <p:sldId id="750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3" r:id="rId29"/>
    <p:sldId id="774" r:id="rId30"/>
    <p:sldId id="775" r:id="rId31"/>
    <p:sldId id="776" r:id="rId32"/>
    <p:sldId id="778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A2451-5787-4742-904B-56F856AB4069}" v="53" dt="2023-10-22T06:56:05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　義弘" userId="8a56d509-0d75-47b6-a2e5-73bb11535b1b" providerId="ADAL" clId="{714A2451-5787-4742-904B-56F856AB4069}"/>
    <pc:docChg chg="undo custSel addSld delSld modSld">
      <pc:chgData name="佐藤　義弘" userId="8a56d509-0d75-47b6-a2e5-73bb11535b1b" providerId="ADAL" clId="{714A2451-5787-4742-904B-56F856AB4069}" dt="2023-10-22T07:21:03.822" v="188" actId="2711"/>
      <pc:docMkLst>
        <pc:docMk/>
      </pc:docMkLst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2472294615" sldId="257"/>
        </pc:sldMkLst>
      </pc:sldChg>
      <pc:sldChg chg="del">
        <pc:chgData name="佐藤　義弘" userId="8a56d509-0d75-47b6-a2e5-73bb11535b1b" providerId="ADAL" clId="{714A2451-5787-4742-904B-56F856AB4069}" dt="2023-10-22T03:12:21.489" v="0" actId="47"/>
        <pc:sldMkLst>
          <pc:docMk/>
          <pc:sldMk cId="3334969470" sldId="291"/>
        </pc:sldMkLst>
      </pc:sldChg>
      <pc:sldChg chg="del">
        <pc:chgData name="佐藤　義弘" userId="8a56d509-0d75-47b6-a2e5-73bb11535b1b" providerId="ADAL" clId="{714A2451-5787-4742-904B-56F856AB4069}" dt="2023-10-22T03:12:21.489" v="0" actId="47"/>
        <pc:sldMkLst>
          <pc:docMk/>
          <pc:sldMk cId="1356154728" sldId="292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1110428536" sldId="517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3725069291" sldId="531"/>
        </pc:sldMkLst>
      </pc:sldChg>
      <pc:sldChg chg="del">
        <pc:chgData name="佐藤　義弘" userId="8a56d509-0d75-47b6-a2e5-73bb11535b1b" providerId="ADAL" clId="{714A2451-5787-4742-904B-56F856AB4069}" dt="2023-10-22T03:16:33.405" v="19" actId="47"/>
        <pc:sldMkLst>
          <pc:docMk/>
          <pc:sldMk cId="355904675" sldId="539"/>
        </pc:sldMkLst>
      </pc:sldChg>
      <pc:sldChg chg="del">
        <pc:chgData name="佐藤　義弘" userId="8a56d509-0d75-47b6-a2e5-73bb11535b1b" providerId="ADAL" clId="{714A2451-5787-4742-904B-56F856AB4069}" dt="2023-10-22T03:16:33.405" v="19" actId="47"/>
        <pc:sldMkLst>
          <pc:docMk/>
          <pc:sldMk cId="2550823935" sldId="555"/>
        </pc:sldMkLst>
      </pc:sldChg>
      <pc:sldChg chg="del">
        <pc:chgData name="佐藤　義弘" userId="8a56d509-0d75-47b6-a2e5-73bb11535b1b" providerId="ADAL" clId="{714A2451-5787-4742-904B-56F856AB4069}" dt="2023-10-22T03:16:33.405" v="19" actId="47"/>
        <pc:sldMkLst>
          <pc:docMk/>
          <pc:sldMk cId="3299780603" sldId="556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2331697466" sldId="740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1088007073" sldId="741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835079510" sldId="742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870563411" sldId="744"/>
        </pc:sldMkLst>
      </pc:sldChg>
      <pc:sldChg chg="del">
        <pc:chgData name="佐藤　義弘" userId="8a56d509-0d75-47b6-a2e5-73bb11535b1b" providerId="ADAL" clId="{714A2451-5787-4742-904B-56F856AB4069}" dt="2023-10-22T03:12:32.354" v="1" actId="47"/>
        <pc:sldMkLst>
          <pc:docMk/>
          <pc:sldMk cId="1614667013" sldId="745"/>
        </pc:sldMkLst>
      </pc:sldChg>
      <pc:sldChg chg="addSp modSp mod">
        <pc:chgData name="佐藤　義弘" userId="8a56d509-0d75-47b6-a2e5-73bb11535b1b" providerId="ADAL" clId="{714A2451-5787-4742-904B-56F856AB4069}" dt="2023-10-22T03:20:25.507" v="59"/>
        <pc:sldMkLst>
          <pc:docMk/>
          <pc:sldMk cId="58674028" sldId="748"/>
        </pc:sldMkLst>
        <pc:graphicFrameChg chg="add mod modGraphic">
          <ac:chgData name="佐藤　義弘" userId="8a56d509-0d75-47b6-a2e5-73bb11535b1b" providerId="ADAL" clId="{714A2451-5787-4742-904B-56F856AB4069}" dt="2023-10-22T03:20:25.507" v="59"/>
          <ac:graphicFrameMkLst>
            <pc:docMk/>
            <pc:sldMk cId="58674028" sldId="748"/>
            <ac:graphicFrameMk id="10" creationId="{74F7FE85-4BE7-507A-9530-1F265E0180F2}"/>
          </ac:graphicFrameMkLst>
        </pc:graphicFrameChg>
      </pc:sldChg>
      <pc:sldChg chg="addSp modSp mod">
        <pc:chgData name="佐藤　義弘" userId="8a56d509-0d75-47b6-a2e5-73bb11535b1b" providerId="ADAL" clId="{714A2451-5787-4742-904B-56F856AB4069}" dt="2023-10-22T03:21:44.790" v="87" actId="1076"/>
        <pc:sldMkLst>
          <pc:docMk/>
          <pc:sldMk cId="2870684781" sldId="749"/>
        </pc:sldMkLst>
        <pc:spChg chg="add mod">
          <ac:chgData name="佐藤　義弘" userId="8a56d509-0d75-47b6-a2e5-73bb11535b1b" providerId="ADAL" clId="{714A2451-5787-4742-904B-56F856AB4069}" dt="2023-10-22T03:21:44.790" v="87" actId="1076"/>
          <ac:spMkLst>
            <pc:docMk/>
            <pc:sldMk cId="2870684781" sldId="749"/>
            <ac:spMk id="11" creationId="{3D1F71EE-6C7E-735F-9F04-E8CCAE249121}"/>
          </ac:spMkLst>
        </pc:spChg>
      </pc:sldChg>
      <pc:sldChg chg="addSp modSp mod">
        <pc:chgData name="佐藤　義弘" userId="8a56d509-0d75-47b6-a2e5-73bb11535b1b" providerId="ADAL" clId="{714A2451-5787-4742-904B-56F856AB4069}" dt="2023-10-22T03:25:42.348" v="109" actId="164"/>
        <pc:sldMkLst>
          <pc:docMk/>
          <pc:sldMk cId="1074301984" sldId="755"/>
        </pc:sldMkLst>
        <pc:spChg chg="add mod">
          <ac:chgData name="佐藤　義弘" userId="8a56d509-0d75-47b6-a2e5-73bb11535b1b" providerId="ADAL" clId="{714A2451-5787-4742-904B-56F856AB4069}" dt="2023-10-22T03:25:42.348" v="109" actId="164"/>
          <ac:spMkLst>
            <pc:docMk/>
            <pc:sldMk cId="1074301984" sldId="755"/>
            <ac:spMk id="12" creationId="{571CA45F-93FB-4AA1-3576-657034B0C244}"/>
          </ac:spMkLst>
        </pc:spChg>
        <pc:spChg chg="add mod">
          <ac:chgData name="佐藤　義弘" userId="8a56d509-0d75-47b6-a2e5-73bb11535b1b" providerId="ADAL" clId="{714A2451-5787-4742-904B-56F856AB4069}" dt="2023-10-22T03:25:42.348" v="109" actId="164"/>
          <ac:spMkLst>
            <pc:docMk/>
            <pc:sldMk cId="1074301984" sldId="755"/>
            <ac:spMk id="14" creationId="{AD78FD44-4764-FEB6-6A02-BBC517619CF1}"/>
          </ac:spMkLst>
        </pc:spChg>
        <pc:grpChg chg="add mod">
          <ac:chgData name="佐藤　義弘" userId="8a56d509-0d75-47b6-a2e5-73bb11535b1b" providerId="ADAL" clId="{714A2451-5787-4742-904B-56F856AB4069}" dt="2023-10-22T03:25:42.348" v="109" actId="164"/>
          <ac:grpSpMkLst>
            <pc:docMk/>
            <pc:sldMk cId="1074301984" sldId="755"/>
            <ac:grpSpMk id="15" creationId="{9D8F3920-E971-3B1A-5358-6981D849CC71}"/>
          </ac:grpSpMkLst>
        </pc:grpChg>
      </pc:sldChg>
      <pc:sldChg chg="addSp modSp">
        <pc:chgData name="佐藤　義弘" userId="8a56d509-0d75-47b6-a2e5-73bb11535b1b" providerId="ADAL" clId="{714A2451-5787-4742-904B-56F856AB4069}" dt="2023-10-22T03:25:54.385" v="110"/>
        <pc:sldMkLst>
          <pc:docMk/>
          <pc:sldMk cId="791357705" sldId="761"/>
        </pc:sldMkLst>
        <pc:spChg chg="mod">
          <ac:chgData name="佐藤　義弘" userId="8a56d509-0d75-47b6-a2e5-73bb11535b1b" providerId="ADAL" clId="{714A2451-5787-4742-904B-56F856AB4069}" dt="2023-10-22T03:25:54.385" v="110"/>
          <ac:spMkLst>
            <pc:docMk/>
            <pc:sldMk cId="791357705" sldId="761"/>
            <ac:spMk id="13" creationId="{B92EB856-6DFC-0842-D56B-FFBB4121E80F}"/>
          </ac:spMkLst>
        </pc:spChg>
        <pc:spChg chg="mod">
          <ac:chgData name="佐藤　義弘" userId="8a56d509-0d75-47b6-a2e5-73bb11535b1b" providerId="ADAL" clId="{714A2451-5787-4742-904B-56F856AB4069}" dt="2023-10-22T03:25:54.385" v="110"/>
          <ac:spMkLst>
            <pc:docMk/>
            <pc:sldMk cId="791357705" sldId="761"/>
            <ac:spMk id="14" creationId="{827CA6D9-EF14-94EB-BE42-671376E65A37}"/>
          </ac:spMkLst>
        </pc:spChg>
        <pc:grpChg chg="add mod">
          <ac:chgData name="佐藤　義弘" userId="8a56d509-0d75-47b6-a2e5-73bb11535b1b" providerId="ADAL" clId="{714A2451-5787-4742-904B-56F856AB4069}" dt="2023-10-22T03:25:54.385" v="110"/>
          <ac:grpSpMkLst>
            <pc:docMk/>
            <pc:sldMk cId="791357705" sldId="761"/>
            <ac:grpSpMk id="12" creationId="{2B8B59B1-9D93-D739-FE5A-F476DA75A83A}"/>
          </ac:grpSpMkLst>
        </pc:grpChg>
      </pc:sldChg>
      <pc:sldChg chg="addSp modSp mod">
        <pc:chgData name="佐藤　義弘" userId="8a56d509-0d75-47b6-a2e5-73bb11535b1b" providerId="ADAL" clId="{714A2451-5787-4742-904B-56F856AB4069}" dt="2023-10-22T06:53:39.637" v="177" actId="1076"/>
        <pc:sldMkLst>
          <pc:docMk/>
          <pc:sldMk cId="3408105724" sldId="764"/>
        </pc:sldMkLst>
        <pc:spChg chg="add mod">
          <ac:chgData name="佐藤　義弘" userId="8a56d509-0d75-47b6-a2e5-73bb11535b1b" providerId="ADAL" clId="{714A2451-5787-4742-904B-56F856AB4069}" dt="2023-10-22T06:53:39.637" v="177" actId="1076"/>
          <ac:spMkLst>
            <pc:docMk/>
            <pc:sldMk cId="3408105724" sldId="764"/>
            <ac:spMk id="11" creationId="{AFEA6EE4-A8BB-BEE4-7BE3-30EFC243D107}"/>
          </ac:spMkLst>
        </pc:spChg>
      </pc:sldChg>
      <pc:sldChg chg="addSp modSp mod">
        <pc:chgData name="佐藤　義弘" userId="8a56d509-0d75-47b6-a2e5-73bb11535b1b" providerId="ADAL" clId="{714A2451-5787-4742-904B-56F856AB4069}" dt="2023-10-22T03:26:21.102" v="112" actId="1076"/>
        <pc:sldMkLst>
          <pc:docMk/>
          <pc:sldMk cId="107958684" sldId="770"/>
        </pc:sldMkLst>
        <pc:spChg chg="mod">
          <ac:chgData name="佐藤　義弘" userId="8a56d509-0d75-47b6-a2e5-73bb11535b1b" providerId="ADAL" clId="{714A2451-5787-4742-904B-56F856AB4069}" dt="2023-10-22T03:26:12.545" v="111"/>
          <ac:spMkLst>
            <pc:docMk/>
            <pc:sldMk cId="107958684" sldId="770"/>
            <ac:spMk id="19" creationId="{86523817-2879-766C-8C85-E32BEB45E9E4}"/>
          </ac:spMkLst>
        </pc:spChg>
        <pc:spChg chg="mod">
          <ac:chgData name="佐藤　義弘" userId="8a56d509-0d75-47b6-a2e5-73bb11535b1b" providerId="ADAL" clId="{714A2451-5787-4742-904B-56F856AB4069}" dt="2023-10-22T03:26:12.545" v="111"/>
          <ac:spMkLst>
            <pc:docMk/>
            <pc:sldMk cId="107958684" sldId="770"/>
            <ac:spMk id="20" creationId="{90D6A77A-4211-2A32-838E-4FA467EA7527}"/>
          </ac:spMkLst>
        </pc:spChg>
        <pc:grpChg chg="add mod">
          <ac:chgData name="佐藤　義弘" userId="8a56d509-0d75-47b6-a2e5-73bb11535b1b" providerId="ADAL" clId="{714A2451-5787-4742-904B-56F856AB4069}" dt="2023-10-22T03:26:21.102" v="112" actId="1076"/>
          <ac:grpSpMkLst>
            <pc:docMk/>
            <pc:sldMk cId="107958684" sldId="770"/>
            <ac:grpSpMk id="15" creationId="{48005211-7039-4C44-7E15-483104DBB762}"/>
          </ac:grpSpMkLst>
        </pc:grpChg>
      </pc:sldChg>
      <pc:sldChg chg="modSp mod">
        <pc:chgData name="佐藤　義弘" userId="8a56d509-0d75-47b6-a2e5-73bb11535b1b" providerId="ADAL" clId="{714A2451-5787-4742-904B-56F856AB4069}" dt="2023-10-22T07:21:03.822" v="188" actId="2711"/>
        <pc:sldMkLst>
          <pc:docMk/>
          <pc:sldMk cId="2905422860" sldId="775"/>
        </pc:sldMkLst>
        <pc:spChg chg="mod">
          <ac:chgData name="佐藤　義弘" userId="8a56d509-0d75-47b6-a2e5-73bb11535b1b" providerId="ADAL" clId="{714A2451-5787-4742-904B-56F856AB4069}" dt="2023-10-22T07:21:03.822" v="188" actId="2711"/>
          <ac:spMkLst>
            <pc:docMk/>
            <pc:sldMk cId="2905422860" sldId="775"/>
            <ac:spMk id="8" creationId="{CB016AD0-0566-46CC-9ABF-6BDE5486BE50}"/>
          </ac:spMkLst>
        </pc:spChg>
      </pc:sldChg>
      <pc:sldChg chg="addSp modSp">
        <pc:chgData name="佐藤　義弘" userId="8a56d509-0d75-47b6-a2e5-73bb11535b1b" providerId="ADAL" clId="{714A2451-5787-4742-904B-56F856AB4069}" dt="2023-10-22T06:52:05.564" v="175"/>
        <pc:sldMkLst>
          <pc:docMk/>
          <pc:sldMk cId="263290040" sldId="776"/>
        </pc:sldMkLst>
        <pc:spChg chg="mod">
          <ac:chgData name="佐藤　義弘" userId="8a56d509-0d75-47b6-a2e5-73bb11535b1b" providerId="ADAL" clId="{714A2451-5787-4742-904B-56F856AB4069}" dt="2023-10-22T06:52:05.564" v="175"/>
          <ac:spMkLst>
            <pc:docMk/>
            <pc:sldMk cId="263290040" sldId="776"/>
            <ac:spMk id="19" creationId="{6C63A5FD-B036-6FF7-8B7A-D0D5CC91F604}"/>
          </ac:spMkLst>
        </pc:spChg>
        <pc:spChg chg="mod">
          <ac:chgData name="佐藤　義弘" userId="8a56d509-0d75-47b6-a2e5-73bb11535b1b" providerId="ADAL" clId="{714A2451-5787-4742-904B-56F856AB4069}" dt="2023-10-22T06:52:05.564" v="175"/>
          <ac:spMkLst>
            <pc:docMk/>
            <pc:sldMk cId="263290040" sldId="776"/>
            <ac:spMk id="20" creationId="{3C771A97-1281-D5D7-4799-2A5FE92C1D4A}"/>
          </ac:spMkLst>
        </pc:spChg>
        <pc:grpChg chg="add mod">
          <ac:chgData name="佐藤　義弘" userId="8a56d509-0d75-47b6-a2e5-73bb11535b1b" providerId="ADAL" clId="{714A2451-5787-4742-904B-56F856AB4069}" dt="2023-10-22T06:52:05.564" v="175"/>
          <ac:grpSpMkLst>
            <pc:docMk/>
            <pc:sldMk cId="263290040" sldId="776"/>
            <ac:grpSpMk id="18" creationId="{DEDF2905-EE1A-4F75-19AC-A0AF7FA643E4}"/>
          </ac:grpSpMkLst>
        </pc:grpChg>
      </pc:sldChg>
      <pc:sldChg chg="del">
        <pc:chgData name="佐藤　義弘" userId="8a56d509-0d75-47b6-a2e5-73bb11535b1b" providerId="ADAL" clId="{714A2451-5787-4742-904B-56F856AB4069}" dt="2023-10-22T03:16:33.405" v="19" actId="47"/>
        <pc:sldMkLst>
          <pc:docMk/>
          <pc:sldMk cId="4033933448" sldId="778"/>
        </pc:sldMkLst>
      </pc:sldChg>
      <pc:sldChg chg="addSp modSp new mod">
        <pc:chgData name="佐藤　義弘" userId="8a56d509-0d75-47b6-a2e5-73bb11535b1b" providerId="ADAL" clId="{714A2451-5787-4742-904B-56F856AB4069}" dt="2023-10-22T06:54:30.473" v="187" actId="571"/>
        <pc:sldMkLst>
          <pc:docMk/>
          <pc:sldMk cId="4160771945" sldId="778"/>
        </pc:sldMkLst>
        <pc:spChg chg="mod">
          <ac:chgData name="佐藤　義弘" userId="8a56d509-0d75-47b6-a2e5-73bb11535b1b" providerId="ADAL" clId="{714A2451-5787-4742-904B-56F856AB4069}" dt="2023-10-22T06:49:15.484" v="155"/>
          <ac:spMkLst>
            <pc:docMk/>
            <pc:sldMk cId="4160771945" sldId="778"/>
            <ac:spMk id="2" creationId="{5AAD7992-FEED-F4FC-86EF-F04AC31A6A8B}"/>
          </ac:spMkLst>
        </pc:spChg>
        <pc:spChg chg="mod">
          <ac:chgData name="佐藤　義弘" userId="8a56d509-0d75-47b6-a2e5-73bb11535b1b" providerId="ADAL" clId="{714A2451-5787-4742-904B-56F856AB4069}" dt="2023-10-22T06:50:34.105" v="173"/>
          <ac:spMkLst>
            <pc:docMk/>
            <pc:sldMk cId="4160771945" sldId="778"/>
            <ac:spMk id="3" creationId="{771D2AAF-42E8-5BE8-9204-FE813B01FC5A}"/>
          </ac:spMkLst>
        </pc:spChg>
        <pc:spChg chg="add mod">
          <ac:chgData name="佐藤　義弘" userId="8a56d509-0d75-47b6-a2e5-73bb11535b1b" providerId="ADAL" clId="{714A2451-5787-4742-904B-56F856AB4069}" dt="2023-10-22T06:50:23.444" v="157" actId="1076"/>
          <ac:spMkLst>
            <pc:docMk/>
            <pc:sldMk cId="4160771945" sldId="778"/>
            <ac:spMk id="5" creationId="{B01158D3-30A1-943E-67D0-F4B94DAF55FD}"/>
          </ac:spMkLst>
        </pc:spChg>
        <pc:spChg chg="add mod">
          <ac:chgData name="佐藤　義弘" userId="8a56d509-0d75-47b6-a2e5-73bb11535b1b" providerId="ADAL" clId="{714A2451-5787-4742-904B-56F856AB4069}" dt="2023-10-22T06:50:42.987" v="174" actId="571"/>
          <ac:spMkLst>
            <pc:docMk/>
            <pc:sldMk cId="4160771945" sldId="778"/>
            <ac:spMk id="6" creationId="{7D0F23DA-64E8-ABD2-9145-3834445994BD}"/>
          </ac:spMkLst>
        </pc:spChg>
        <pc:spChg chg="add mod">
          <ac:chgData name="佐藤　義弘" userId="8a56d509-0d75-47b6-a2e5-73bb11535b1b" providerId="ADAL" clId="{714A2451-5787-4742-904B-56F856AB4069}" dt="2023-10-22T06:54:06.735" v="180" actId="1035"/>
          <ac:spMkLst>
            <pc:docMk/>
            <pc:sldMk cId="4160771945" sldId="778"/>
            <ac:spMk id="7" creationId="{61321EBE-910A-2833-F6FB-F8236211AA16}"/>
          </ac:spMkLst>
        </pc:spChg>
        <pc:spChg chg="add mod">
          <ac:chgData name="佐藤　義弘" userId="8a56d509-0d75-47b6-a2e5-73bb11535b1b" providerId="ADAL" clId="{714A2451-5787-4742-904B-56F856AB4069}" dt="2023-10-22T06:54:23.445" v="186" actId="571"/>
          <ac:spMkLst>
            <pc:docMk/>
            <pc:sldMk cId="4160771945" sldId="778"/>
            <ac:spMk id="8" creationId="{4AB35BF6-2435-47C3-EC64-533E9FBCE991}"/>
          </ac:spMkLst>
        </pc:spChg>
        <pc:spChg chg="add mod">
          <ac:chgData name="佐藤　義弘" userId="8a56d509-0d75-47b6-a2e5-73bb11535b1b" providerId="ADAL" clId="{714A2451-5787-4742-904B-56F856AB4069}" dt="2023-10-22T06:54:30.473" v="187" actId="571"/>
          <ac:spMkLst>
            <pc:docMk/>
            <pc:sldMk cId="4160771945" sldId="778"/>
            <ac:spMk id="9" creationId="{DA508757-974D-C158-06AE-3789A2D76D42}"/>
          </ac:spMkLst>
        </pc:spChg>
      </pc:sldChg>
      <pc:sldChg chg="modSp del mod">
        <pc:chgData name="佐藤　義弘" userId="8a56d509-0d75-47b6-a2e5-73bb11535b1b" providerId="ADAL" clId="{714A2451-5787-4742-904B-56F856AB4069}" dt="2023-10-22T03:16:33.405" v="19" actId="47"/>
        <pc:sldMkLst>
          <pc:docMk/>
          <pc:sldMk cId="2916930799" sldId="779"/>
        </pc:sldMkLst>
        <pc:spChg chg="mod">
          <ac:chgData name="佐藤　義弘" userId="8a56d509-0d75-47b6-a2e5-73bb11535b1b" providerId="ADAL" clId="{714A2451-5787-4742-904B-56F856AB4069}" dt="2023-10-22T03:15:18.678" v="18"/>
          <ac:spMkLst>
            <pc:docMk/>
            <pc:sldMk cId="2916930799" sldId="7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8F59-A957-42D6-9C29-0D6EDAFC2420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35A0-CF4F-4E9F-99E5-7BEAC8FCC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02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17ABD-00FE-4F9A-91C2-3DD1FF8B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71" y="419644"/>
            <a:ext cx="11479063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7BADC0-ED89-4B61-8C41-9A3DB9757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871" y="3652142"/>
            <a:ext cx="11467376" cy="185931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33739-044D-428B-A66E-6B4A8F5A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1CD7-CDD9-4F3F-BD82-108F0B43C5DA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30C780-B1F5-4C44-AF6F-8EECDC5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50B9A-15A4-4EB1-B93A-71BE2D21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EA5C-370A-402D-A64C-F431ED5F9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2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E0ED2-CBD7-4472-BD90-F542A735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63A41B-0605-4D4D-8440-FF3BABED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4C1876C2-A990-D8AF-E969-B8315B3B3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63639"/>
            <a:ext cx="7686261" cy="2943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教科書・トピック集</a:t>
            </a:r>
          </a:p>
        </p:txBody>
      </p:sp>
    </p:spTree>
    <p:extLst>
      <p:ext uri="{BB962C8B-B14F-4D97-AF65-F5344CB8AC3E}">
        <p14:creationId xmlns:p14="http://schemas.microsoft.com/office/powerpoint/2010/main" val="26290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E0EDA6-D3CA-4E96-919B-20448750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29" y="1271327"/>
            <a:ext cx="110678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1B439-394B-4C60-8839-97721303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329" y="4363995"/>
            <a:ext cx="11067876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44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49DD68-3AD9-4460-AF92-5351F450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88EA88-09D0-4225-9E79-1A3479F9A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346200"/>
            <a:ext cx="5638800" cy="534835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34158D-0B02-4A2C-ACA1-83B998CD3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346200"/>
            <a:ext cx="5638800" cy="534835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86E85C-3240-4174-AA74-CFA1DF2F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1CD7-CDD9-4F3F-BD82-108F0B43C5DA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357E92-78EE-4CAB-BD54-914C0B50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8F7E76-F3AB-4869-8ABB-D38394C2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EA5C-370A-402D-A64C-F431ED5F9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ED8442-3997-4B3B-AFB1-E2C8045A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" y="1389476"/>
            <a:ext cx="5637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AEED15-9082-4B44-94F7-C7CAD52E7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87" y="2213388"/>
            <a:ext cx="56376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35BC0-5E99-429F-8B53-3EC4871CF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0300" y="1389476"/>
            <a:ext cx="5637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FD9345-049F-42FC-B31C-9E70383F5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0300" y="2213388"/>
            <a:ext cx="56376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E9EE16-9B74-47B5-8469-04C1F99D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1CD7-CDD9-4F3F-BD82-108F0B43C5DA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76D3F8-BD60-45FA-8F1F-F090613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34289F-1761-4E3D-9CFE-7D6F3599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EA5C-370A-402D-A64C-F431ED5F9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B6EBE6-0B22-434E-9E4A-D111A540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9" y="163449"/>
            <a:ext cx="11750458" cy="103905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5131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203DE-0BAB-426B-A1EE-E82AD61C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8CDA56-21D1-4C46-8C69-244DF806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1CD7-CDD9-4F3F-BD82-108F0B43C5DA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D0B053-9876-4FDD-A2BD-CE996C83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E90F-AF62-491C-9EF2-E9CB1518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EA5C-370A-402D-A64C-F431ED5F9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5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7061C3-6173-415A-BEDA-4DDF6970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1CD7-CDD9-4F3F-BD82-108F0B43C5DA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486D822-63D6-45A7-8E34-B28604C4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72412B-29FE-484B-837B-CBFC38C6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EA5C-370A-402D-A64C-F431ED5F9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5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0B6852D-369D-DD6E-AF9F-211AD05C5EC7}"/>
              </a:ext>
            </a:extLst>
          </p:cNvPr>
          <p:cNvSpPr/>
          <p:nvPr userDrawn="1"/>
        </p:nvSpPr>
        <p:spPr>
          <a:xfrm>
            <a:off x="0" y="5651251"/>
            <a:ext cx="1278051" cy="1245256"/>
          </a:xfrm>
          <a:custGeom>
            <a:avLst/>
            <a:gdLst>
              <a:gd name="connsiteX0" fmla="*/ 20751 w 1278051"/>
              <a:gd name="connsiteY0" fmla="*/ 0 h 1245256"/>
              <a:gd name="connsiteX1" fmla="*/ 1278051 w 1278051"/>
              <a:gd name="connsiteY1" fmla="*/ 1236165 h 1245256"/>
              <a:gd name="connsiteX2" fmla="*/ 1277584 w 1278051"/>
              <a:gd name="connsiteY2" fmla="*/ 1245256 h 1245256"/>
              <a:gd name="connsiteX3" fmla="*/ 0 w 1278051"/>
              <a:gd name="connsiteY3" fmla="*/ 1245256 h 1245256"/>
              <a:gd name="connsiteX4" fmla="*/ 0 w 1278051"/>
              <a:gd name="connsiteY4" fmla="*/ 1031 h 12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51" h="1245256">
                <a:moveTo>
                  <a:pt x="20751" y="0"/>
                </a:moveTo>
                <a:cubicBezTo>
                  <a:pt x="715139" y="0"/>
                  <a:pt x="1278051" y="553450"/>
                  <a:pt x="1278051" y="1236165"/>
                </a:cubicBezTo>
                <a:lnTo>
                  <a:pt x="1277584" y="1245256"/>
                </a:lnTo>
                <a:lnTo>
                  <a:pt x="0" y="1245256"/>
                </a:lnTo>
                <a:lnTo>
                  <a:pt x="0" y="103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D618922-F887-A34E-B01F-4D61B9E69828}"/>
              </a:ext>
            </a:extLst>
          </p:cNvPr>
          <p:cNvSpPr/>
          <p:nvPr userDrawn="1"/>
        </p:nvSpPr>
        <p:spPr>
          <a:xfrm>
            <a:off x="1" y="0"/>
            <a:ext cx="1219077" cy="1196422"/>
          </a:xfrm>
          <a:custGeom>
            <a:avLst/>
            <a:gdLst>
              <a:gd name="connsiteX0" fmla="*/ 0 w 1219077"/>
              <a:gd name="connsiteY0" fmla="*/ 0 h 1196422"/>
              <a:gd name="connsiteX1" fmla="*/ 1219077 w 1219077"/>
              <a:gd name="connsiteY1" fmla="*/ 0 h 1196422"/>
              <a:gd name="connsiteX2" fmla="*/ 1214146 w 1219077"/>
              <a:gd name="connsiteY2" fmla="*/ 97649 h 1196422"/>
              <a:gd name="connsiteX3" fmla="*/ 121509 w 1219077"/>
              <a:gd name="connsiteY3" fmla="*/ 1190286 h 1196422"/>
              <a:gd name="connsiteX4" fmla="*/ 0 w 1219077"/>
              <a:gd name="connsiteY4" fmla="*/ 1196422 h 1196422"/>
              <a:gd name="connsiteX5" fmla="*/ 0 w 1219077"/>
              <a:gd name="connsiteY5" fmla="*/ 0 h 119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77" h="1196422">
                <a:moveTo>
                  <a:pt x="0" y="0"/>
                </a:moveTo>
                <a:lnTo>
                  <a:pt x="1219077" y="0"/>
                </a:lnTo>
                <a:lnTo>
                  <a:pt x="1214146" y="97649"/>
                </a:lnTo>
                <a:cubicBezTo>
                  <a:pt x="1155638" y="673766"/>
                  <a:pt x="697626" y="1131778"/>
                  <a:pt x="121509" y="1190286"/>
                </a:cubicBezTo>
                <a:lnTo>
                  <a:pt x="0" y="11964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A93C99D-3CF7-F4F4-40B5-36E782FD5879}"/>
              </a:ext>
            </a:extLst>
          </p:cNvPr>
          <p:cNvSpPr/>
          <p:nvPr userDrawn="1"/>
        </p:nvSpPr>
        <p:spPr>
          <a:xfrm>
            <a:off x="1" y="0"/>
            <a:ext cx="513103" cy="491648"/>
          </a:xfrm>
          <a:custGeom>
            <a:avLst/>
            <a:gdLst>
              <a:gd name="connsiteX0" fmla="*/ 0 w 513103"/>
              <a:gd name="connsiteY0" fmla="*/ 0 h 491648"/>
              <a:gd name="connsiteX1" fmla="*/ 513103 w 513103"/>
              <a:gd name="connsiteY1" fmla="*/ 0 h 491648"/>
              <a:gd name="connsiteX2" fmla="*/ 505321 w 513103"/>
              <a:gd name="connsiteY2" fmla="*/ 77193 h 491648"/>
              <a:gd name="connsiteX3" fmla="*/ 101053 w 513103"/>
              <a:gd name="connsiteY3" fmla="*/ 481461 h 491648"/>
              <a:gd name="connsiteX4" fmla="*/ 0 w 513103"/>
              <a:gd name="connsiteY4" fmla="*/ 491648 h 491648"/>
              <a:gd name="connsiteX5" fmla="*/ 0 w 513103"/>
              <a:gd name="connsiteY5" fmla="*/ 0 h 49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03" h="491648">
                <a:moveTo>
                  <a:pt x="0" y="0"/>
                </a:moveTo>
                <a:lnTo>
                  <a:pt x="513103" y="0"/>
                </a:lnTo>
                <a:lnTo>
                  <a:pt x="505321" y="77193"/>
                </a:lnTo>
                <a:cubicBezTo>
                  <a:pt x="463798" y="280112"/>
                  <a:pt x="303972" y="439938"/>
                  <a:pt x="101053" y="481461"/>
                </a:cubicBezTo>
                <a:lnTo>
                  <a:pt x="0" y="49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184A5CD-CC1D-BD89-51B3-742F457412CD}"/>
              </a:ext>
            </a:extLst>
          </p:cNvPr>
          <p:cNvSpPr/>
          <p:nvPr userDrawn="1"/>
        </p:nvSpPr>
        <p:spPr>
          <a:xfrm>
            <a:off x="8221080" y="3428999"/>
            <a:ext cx="3970920" cy="3429001"/>
          </a:xfrm>
          <a:custGeom>
            <a:avLst/>
            <a:gdLst>
              <a:gd name="connsiteX0" fmla="*/ 2702272 w 3082658"/>
              <a:gd name="connsiteY0" fmla="*/ 0 h 2945615"/>
              <a:gd name="connsiteX1" fmla="*/ 2978564 w 3082658"/>
              <a:gd name="connsiteY1" fmla="*/ 13952 h 2945615"/>
              <a:gd name="connsiteX2" fmla="*/ 3082658 w 3082658"/>
              <a:gd name="connsiteY2" fmla="*/ 29839 h 2945615"/>
              <a:gd name="connsiteX3" fmla="*/ 3082658 w 3082658"/>
              <a:gd name="connsiteY3" fmla="*/ 2945615 h 2945615"/>
              <a:gd name="connsiteX4" fmla="*/ 12288 w 3082658"/>
              <a:gd name="connsiteY4" fmla="*/ 2945615 h 2945615"/>
              <a:gd name="connsiteX5" fmla="*/ 0 w 3082658"/>
              <a:gd name="connsiteY5" fmla="*/ 2702272 h 2945615"/>
              <a:gd name="connsiteX6" fmla="*/ 2702272 w 3082658"/>
              <a:gd name="connsiteY6" fmla="*/ 0 h 294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658" h="2945615">
                <a:moveTo>
                  <a:pt x="2702272" y="0"/>
                </a:moveTo>
                <a:cubicBezTo>
                  <a:pt x="2795548" y="0"/>
                  <a:pt x="2887721" y="4726"/>
                  <a:pt x="2978564" y="13952"/>
                </a:cubicBezTo>
                <a:lnTo>
                  <a:pt x="3082658" y="29839"/>
                </a:lnTo>
                <a:lnTo>
                  <a:pt x="3082658" y="2945615"/>
                </a:lnTo>
                <a:lnTo>
                  <a:pt x="12288" y="2945615"/>
                </a:lnTo>
                <a:lnTo>
                  <a:pt x="0" y="2702272"/>
                </a:lnTo>
                <a:cubicBezTo>
                  <a:pt x="0" y="1209848"/>
                  <a:pt x="1209848" y="0"/>
                  <a:pt x="270227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4DB74A-07C1-4E44-AE0A-A275919D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9" y="163448"/>
            <a:ext cx="11750458" cy="103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1F478A-EC2A-4FAA-8F16-5D271C98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09" y="1362162"/>
            <a:ext cx="11750458" cy="520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D3F84B-9561-4D8F-A01D-96DA54CC9448}"/>
              </a:ext>
            </a:extLst>
          </p:cNvPr>
          <p:cNvSpPr txBox="1"/>
          <p:nvPr userDrawn="1"/>
        </p:nvSpPr>
        <p:spPr>
          <a:xfrm>
            <a:off x="9690995" y="6718514"/>
            <a:ext cx="2501005" cy="1384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>
              <a:defRPr/>
            </a:pPr>
            <a:r>
              <a:rPr lang="en-US" altLang="ja-JP" sz="900">
                <a:solidFill>
                  <a:srgbClr val="595454">
                    <a:lumMod val="40000"/>
                    <a:lumOff val="6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©2023</a:t>
            </a:r>
            <a:r>
              <a:rPr lang="en-US" altLang="ja-JP" sz="900" baseline="0">
                <a:solidFill>
                  <a:srgbClr val="595454">
                    <a:lumMod val="40000"/>
                    <a:lumOff val="6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 Yoshihiro Sato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45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200" kern="1200"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7F0F254-392D-BBAF-C14F-E2E9C2D0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確定的モデルによる</a:t>
            </a:r>
            <a:br>
              <a:rPr lang="en-US" altLang="ja-JP" dirty="0"/>
            </a:br>
            <a:r>
              <a:rPr lang="ja-JP" altLang="en-US" dirty="0"/>
              <a:t>シミュレーション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8CBC7C-A22A-9C7B-D11D-C13ADCBC0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Python</a:t>
            </a:r>
            <a:r>
              <a:rPr lang="ja-JP" altLang="en-US" dirty="0"/>
              <a:t>と</a:t>
            </a:r>
            <a:r>
              <a:rPr lang="en-US" altLang="ja-JP" dirty="0"/>
              <a:t>Excel</a:t>
            </a:r>
            <a:r>
              <a:rPr lang="ja-JP" altLang="en-US" dirty="0"/>
              <a:t>でやってみよう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5890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数値を変えて実行</a:t>
            </a:r>
            <a:endParaRPr lang="en-US" altLang="ja-JP" dirty="0"/>
          </a:p>
          <a:p>
            <a:pPr lvl="1"/>
            <a:r>
              <a:rPr lang="ja-JP" altLang="en-US" dirty="0"/>
              <a:t>現在の実際の利率は</a:t>
            </a:r>
            <a:r>
              <a:rPr lang="en-US" altLang="ja-JP" dirty="0"/>
              <a:t>0.1%</a:t>
            </a:r>
            <a:r>
              <a:rPr lang="ja-JP" altLang="en-US" dirty="0"/>
              <a:t>以下です</a:t>
            </a:r>
            <a:endParaRPr lang="en-US" altLang="ja-JP" dirty="0"/>
          </a:p>
          <a:p>
            <a:pPr lvl="1"/>
            <a:r>
              <a:rPr lang="en-US" altLang="ja-JP" dirty="0"/>
              <a:t>0.1</a:t>
            </a:r>
            <a:r>
              <a:rPr lang="ja-JP" altLang="en-US" dirty="0"/>
              <a:t>％の利率で利息部分が</a:t>
            </a:r>
            <a:r>
              <a:rPr lang="en-US" altLang="ja-JP" dirty="0"/>
              <a:t>1000</a:t>
            </a:r>
            <a:r>
              <a:rPr lang="ja-JP" altLang="en-US" dirty="0"/>
              <a:t>円を超える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101000</a:t>
            </a:r>
            <a:r>
              <a:rPr lang="ja-JP" altLang="en-US" dirty="0"/>
              <a:t>になる）のは何年後かシミュレーションする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自分のドライブに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 err="1"/>
              <a:t>fukuri</a:t>
            </a:r>
            <a:r>
              <a:rPr lang="en-US" altLang="ja-JP" dirty="0"/>
              <a:t> </a:t>
            </a:r>
            <a:r>
              <a:rPr lang="ja-JP" altLang="en-US" dirty="0"/>
              <a:t>という名前で保存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E911B9D-D25D-44B6-0FB4-ED3C74EF7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5AF652-64B4-404F-9223-16F4D7DC810B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3B5744-0AAA-78B6-1D70-5AC91887E4F1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D8F3920-E971-3B1A-5358-6981D849CC71}"/>
              </a:ext>
            </a:extLst>
          </p:cNvPr>
          <p:cNvGrpSpPr/>
          <p:nvPr/>
        </p:nvGrpSpPr>
        <p:grpSpPr>
          <a:xfrm>
            <a:off x="9885597" y="5361138"/>
            <a:ext cx="1334020" cy="1026215"/>
            <a:chOff x="9885597" y="5361138"/>
            <a:chExt cx="1334020" cy="1026215"/>
          </a:xfrm>
        </p:grpSpPr>
        <p:sp>
          <p:nvSpPr>
            <p:cNvPr id="12" name="動作設定ボタン: 最後に移動 1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71CA45F-93FB-4AA1-3576-657034B0C244}"/>
                </a:ext>
              </a:extLst>
            </p:cNvPr>
            <p:cNvSpPr/>
            <p:nvPr/>
          </p:nvSpPr>
          <p:spPr>
            <a:xfrm>
              <a:off x="10051733" y="5730471"/>
              <a:ext cx="1001749" cy="656882"/>
            </a:xfrm>
            <a:prstGeom prst="actionButtonE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D78FD44-4764-FEB6-6A02-BBC517619CF1}"/>
                </a:ext>
              </a:extLst>
            </p:cNvPr>
            <p:cNvSpPr txBox="1"/>
            <p:nvPr/>
          </p:nvSpPr>
          <p:spPr>
            <a:xfrm>
              <a:off x="9885597" y="5361138"/>
              <a:ext cx="133402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次の課題へ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30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手順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プログラムの作成・実行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グラフ作成のために改造・実行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グラフ表示プログラムの追加・実行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数値を変えて実行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手順の説明は次ページへ</a:t>
            </a:r>
            <a:endParaRPr lang="en-US" altLang="ja-JP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075E0BE-F2CD-2AE6-3073-6D5A1CD5F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ABCD5C-6F37-90B2-3F1E-836DCF92EAA9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プログラムの作成・実行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新しいノートブックを用意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以下のプログラムを入力　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入力できたら実行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20</a:t>
            </a:r>
            <a:r>
              <a:rPr lang="ja-JP" altLang="en-US" dirty="0"/>
              <a:t>年目まで表示</a:t>
            </a:r>
            <a:br>
              <a:rPr lang="en-US" altLang="ja-JP" dirty="0"/>
            </a:br>
            <a:r>
              <a:rPr lang="ja-JP" altLang="en-US" dirty="0"/>
              <a:t>するよう改造</a:t>
            </a:r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0D19722-7754-43BE-5BD1-6575C9ADE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29411" y="3518912"/>
            <a:ext cx="6429239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=100000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range(10):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risoku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int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*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yokin+risoku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print(i+1,'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年目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:',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51DEA-DDA6-3E62-8319-12827A2F7260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3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プログラムの作成・実行</a:t>
            </a:r>
            <a:r>
              <a:rPr lang="en-US" altLang="ja-JP" dirty="0"/>
              <a:t>-</a:t>
            </a:r>
            <a:r>
              <a:rPr lang="ja-JP" altLang="en-US" dirty="0"/>
              <a:t>プログラムの意味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次期の金額＝現在の金額＋利息</a:t>
            </a:r>
          </a:p>
          <a:p>
            <a:r>
              <a:rPr lang="ja-JP" altLang="en-US" dirty="0"/>
              <a:t>利息＝現在の金額</a:t>
            </a:r>
            <a:r>
              <a:rPr lang="en-US" altLang="ja-JP" dirty="0"/>
              <a:t>×</a:t>
            </a:r>
            <a:r>
              <a:rPr lang="ja-JP" altLang="en-US" dirty="0"/>
              <a:t>利率</a:t>
            </a:r>
          </a:p>
          <a:p>
            <a:endParaRPr lang="en-US" altLang="ja-JP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02A5718-ABE3-CDE5-FCE1-A090A1746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25532" y="2133601"/>
            <a:ext cx="3903633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=100000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range(10):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risoku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*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yokin+risoku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print(i+1,'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:',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3301D8-9F96-4B7C-8441-B73F9CB8BF76}"/>
              </a:ext>
            </a:extLst>
          </p:cNvPr>
          <p:cNvSpPr/>
          <p:nvPr/>
        </p:nvSpPr>
        <p:spPr>
          <a:xfrm>
            <a:off x="4673082" y="2153871"/>
            <a:ext cx="659667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変数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100000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を代入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変数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0.05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を代入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変数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～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9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に変える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#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変数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risoku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*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を整数にして代入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#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変数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yokin+risoku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を代入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# i+1,'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:',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を表示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2075F7-D23E-29CF-5A44-CFF4A693B7D2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C8D244-3CD5-EA7E-FD79-EEF32D7A9FFE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318716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グラフ作成のために改造・実行</a:t>
            </a:r>
            <a:endParaRPr lang="en-US" altLang="ja-JP" dirty="0"/>
          </a:p>
          <a:p>
            <a:pPr lvl="1"/>
            <a:r>
              <a:rPr lang="ja-JP" altLang="en-US" dirty="0"/>
              <a:t>以下の部分を修正して実行し動作確認</a:t>
            </a:r>
            <a:endParaRPr lang="en-US" altLang="ja-JP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27F1AEB6-1F5C-BB1B-8B5C-874006CE8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37DA6DD-5B3A-47F3-BC15-FE08E2EC1E6C}"/>
              </a:ext>
            </a:extLst>
          </p:cNvPr>
          <p:cNvGrpSpPr/>
          <p:nvPr/>
        </p:nvGrpSpPr>
        <p:grpSpPr>
          <a:xfrm>
            <a:off x="1737815" y="2713178"/>
            <a:ext cx="9197410" cy="3539430"/>
            <a:chOff x="1737815" y="2713178"/>
            <a:chExt cx="9197410" cy="353943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877514" y="2797986"/>
              <a:ext cx="6658099" cy="3392063"/>
              <a:chOff x="2641600" y="2184210"/>
              <a:chExt cx="6658099" cy="3392063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2641600" y="2184210"/>
                <a:ext cx="6277170" cy="460280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3835400" y="2644490"/>
                <a:ext cx="190500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5219700" y="2644490"/>
                <a:ext cx="190500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638798" y="4074062"/>
                <a:ext cx="600201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32498" y="4567933"/>
                <a:ext cx="600201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4371810" y="4567932"/>
                <a:ext cx="1676689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9109199" y="4567932"/>
                <a:ext cx="190500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162617" y="5137862"/>
                <a:ext cx="946582" cy="438411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1737815" y="2713178"/>
              <a:ext cx="9197410" cy="35394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import 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matplotlib.pyplot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as 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plt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yokin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=[100000]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riritsu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=0.05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for 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in range(20):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risoku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int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(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yokin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[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]*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riritsu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yokin.append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(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yokin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[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]+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risoku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print(i+1,'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年目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:',</a:t>
              </a:r>
              <a:r>
                <a:rPr kumimoji="1" lang="en-US" altLang="ja-JP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yokin</a:t>
              </a: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[i+1])</a:t>
              </a: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D05FEAD-F0C1-7372-5518-0864D689E7F6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グラフ表示プログラムの追加・実行</a:t>
            </a:r>
          </a:p>
          <a:p>
            <a:pPr lvl="1"/>
            <a:r>
              <a:rPr lang="ja-JP" altLang="en-US" dirty="0"/>
              <a:t>以下の部分を追加して実行し動作確認</a:t>
            </a:r>
            <a:endParaRPr lang="en-US" altLang="ja-JP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8EDDD0FF-287A-9411-5FDB-740EA7A85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99195" y="2556476"/>
            <a:ext cx="5702647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plt.title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fukuri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plt.xlabel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('Year')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plt.ylabel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plt.plot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yokin,marker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='o')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plt.grid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(True)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plt.show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344688" y="2903359"/>
            <a:ext cx="4645677" cy="36625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import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matplotlib.pyplot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as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=[100000]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range(20):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risoku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int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]*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riritsu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yokin.append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]+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risoku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print(i+1,'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:',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[i+1])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plt.title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fukuri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plt.xlabel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('Year')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plt.ylabel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('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plt.plot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yokin,marker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='o')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plt.grid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(True)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plt.show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528E2D-942A-4A1F-BF56-90DE8C5CEC03}"/>
              </a:ext>
            </a:extLst>
          </p:cNvPr>
          <p:cNvSpPr/>
          <p:nvPr/>
        </p:nvSpPr>
        <p:spPr>
          <a:xfrm>
            <a:off x="9655707" y="5998514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</a:rPr>
              <a:t>完成イメージ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90D112-A3EC-1037-A5C1-FDA307B1795C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9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数値を変えて実行</a:t>
            </a:r>
            <a:endParaRPr lang="en-US" altLang="ja-JP" dirty="0"/>
          </a:p>
          <a:p>
            <a:pPr lvl="1"/>
            <a:r>
              <a:rPr lang="ja-JP" altLang="en-US" dirty="0"/>
              <a:t>現在の実際の利率は</a:t>
            </a:r>
            <a:r>
              <a:rPr lang="en-US" altLang="ja-JP" dirty="0"/>
              <a:t>0.1%</a:t>
            </a:r>
            <a:r>
              <a:rPr lang="ja-JP" altLang="en-US" dirty="0"/>
              <a:t>以下です</a:t>
            </a:r>
            <a:endParaRPr lang="en-US" altLang="ja-JP" dirty="0"/>
          </a:p>
          <a:p>
            <a:pPr lvl="1"/>
            <a:r>
              <a:rPr lang="en-US" altLang="ja-JP" dirty="0"/>
              <a:t>0.1</a:t>
            </a:r>
            <a:r>
              <a:rPr lang="ja-JP" altLang="en-US" dirty="0"/>
              <a:t>％の利率で利息部分が</a:t>
            </a:r>
            <a:r>
              <a:rPr lang="en-US" altLang="ja-JP" dirty="0"/>
              <a:t>1000</a:t>
            </a:r>
            <a:r>
              <a:rPr lang="ja-JP" altLang="en-US" dirty="0"/>
              <a:t>円を超える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101000</a:t>
            </a:r>
            <a:r>
              <a:rPr lang="ja-JP" altLang="en-US" dirty="0"/>
              <a:t>になる）のは何年後かシミュレーションする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2B39CAE-7D8A-FF94-FB91-329E7DEE0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1370" y="249237"/>
            <a:ext cx="1171380" cy="112871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9A361EB-0F9D-9BAC-7D9F-D84B1355D69F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749AC2-6D67-FABB-D32B-772CC82C3964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B8B59B1-9D93-D739-FE5A-F476DA75A83A}"/>
              </a:ext>
            </a:extLst>
          </p:cNvPr>
          <p:cNvGrpSpPr/>
          <p:nvPr/>
        </p:nvGrpSpPr>
        <p:grpSpPr>
          <a:xfrm>
            <a:off x="9885597" y="5361138"/>
            <a:ext cx="1334020" cy="1026215"/>
            <a:chOff x="9885597" y="5361138"/>
            <a:chExt cx="1334020" cy="1026215"/>
          </a:xfrm>
        </p:grpSpPr>
        <p:sp>
          <p:nvSpPr>
            <p:cNvPr id="13" name="動作設定ボタン: 最後に移動 1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B92EB856-6DFC-0842-D56B-FFBB4121E80F}"/>
                </a:ext>
              </a:extLst>
            </p:cNvPr>
            <p:cNvSpPr/>
            <p:nvPr/>
          </p:nvSpPr>
          <p:spPr>
            <a:xfrm>
              <a:off x="10051733" y="5730471"/>
              <a:ext cx="1001749" cy="656882"/>
            </a:xfrm>
            <a:prstGeom prst="actionButtonE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27CA6D9-EF14-94EB-BE42-671376E65A37}"/>
                </a:ext>
              </a:extLst>
            </p:cNvPr>
            <p:cNvSpPr txBox="1"/>
            <p:nvPr/>
          </p:nvSpPr>
          <p:spPr>
            <a:xfrm>
              <a:off x="9885597" y="5361138"/>
              <a:ext cx="133402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次の課題へ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35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生命体の増加</a:t>
            </a:r>
            <a:br>
              <a:rPr lang="en-US" altLang="ja-JP" dirty="0"/>
            </a:br>
            <a:r>
              <a:rPr lang="ja-JP" altLang="en-US" dirty="0"/>
              <a:t>シミュレーション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216AA2-19AD-A2CF-5635-95F7059DF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50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生命体の増加シミュレーション（モデル）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ある空間の中の生命体の増加について</a:t>
            </a:r>
            <a:endParaRPr lang="en-US" altLang="ja-JP" dirty="0"/>
          </a:p>
          <a:p>
            <a:pPr lvl="1"/>
            <a:r>
              <a:rPr lang="ja-JP" altLang="en-US" dirty="0"/>
              <a:t>個体が多ければ増加する</a:t>
            </a:r>
            <a:endParaRPr lang="en-US" altLang="ja-JP" dirty="0"/>
          </a:p>
          <a:p>
            <a:pPr lvl="1"/>
            <a:r>
              <a:rPr lang="ja-JP" altLang="en-US" dirty="0"/>
              <a:t>個体数が多すぎると減少する</a:t>
            </a:r>
            <a:endParaRPr lang="en-US" altLang="ja-JP" dirty="0"/>
          </a:p>
          <a:p>
            <a:r>
              <a:rPr lang="ja-JP" altLang="en-US" dirty="0"/>
              <a:t>増加数</a:t>
            </a:r>
            <a:r>
              <a:rPr lang="en-US" altLang="ja-JP" dirty="0"/>
              <a:t>=</a:t>
            </a:r>
            <a:r>
              <a:rPr lang="ja-JP" altLang="en-US" dirty="0"/>
              <a:t>個体数</a:t>
            </a:r>
            <a:r>
              <a:rPr lang="en-US" altLang="ja-JP" dirty="0"/>
              <a:t>×</a:t>
            </a:r>
            <a:r>
              <a:rPr lang="ja-JP" altLang="en-US" dirty="0"/>
              <a:t>増加率</a:t>
            </a:r>
            <a:endParaRPr lang="en-US" altLang="ja-JP" dirty="0"/>
          </a:p>
          <a:p>
            <a:r>
              <a:rPr lang="ja-JP" altLang="en-US" dirty="0"/>
              <a:t>減少率＝（個体数</a:t>
            </a:r>
            <a:r>
              <a:rPr lang="en-US" altLang="ja-JP" dirty="0"/>
              <a:t>/</a:t>
            </a:r>
            <a:r>
              <a:rPr lang="ja-JP" altLang="en-US" dirty="0"/>
              <a:t>環境収容数）</a:t>
            </a:r>
            <a:r>
              <a:rPr lang="en-US" altLang="ja-JP" dirty="0"/>
              <a:t>×</a:t>
            </a:r>
            <a:r>
              <a:rPr lang="ja-JP" altLang="en-US" dirty="0"/>
              <a:t>増加率</a:t>
            </a:r>
            <a:endParaRPr lang="en-US" altLang="ja-JP" dirty="0"/>
          </a:p>
          <a:p>
            <a:r>
              <a:rPr lang="ja-JP" altLang="en-US" dirty="0"/>
              <a:t>減少数＝個体数</a:t>
            </a:r>
            <a:r>
              <a:rPr lang="en-US" altLang="ja-JP" dirty="0"/>
              <a:t>×</a:t>
            </a:r>
            <a:r>
              <a:rPr lang="ja-JP" altLang="en-US" dirty="0"/>
              <a:t>減少率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D84D431-B07F-C298-34D2-9E6951C9C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573AB8-2BA2-7EF5-E4A4-0CF55C3CA602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367568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以下のモデルを使ってシミュレーション</a:t>
            </a:r>
            <a:endParaRPr lang="en-US" altLang="ja-JP" dirty="0"/>
          </a:p>
          <a:p>
            <a:pPr lvl="1"/>
            <a:r>
              <a:rPr lang="zh-TW" altLang="en-US" dirty="0"/>
              <a:t>増加数</a:t>
            </a:r>
            <a:r>
              <a:rPr lang="en-US" altLang="zh-TW" dirty="0"/>
              <a:t>=</a:t>
            </a:r>
            <a:r>
              <a:rPr lang="zh-TW" altLang="en-US" dirty="0"/>
              <a:t>個体数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1"/>
            <a:r>
              <a:rPr lang="zh-TW" altLang="en-US" dirty="0"/>
              <a:t>減少率＝（個体数</a:t>
            </a:r>
            <a:r>
              <a:rPr lang="en-US" altLang="zh-TW" dirty="0"/>
              <a:t>/</a:t>
            </a:r>
            <a:r>
              <a:rPr lang="zh-TW" altLang="en-US" dirty="0"/>
              <a:t>環境収容数）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1"/>
            <a:r>
              <a:rPr lang="zh-TW" altLang="en-US" dirty="0"/>
              <a:t>減少数＝個体数</a:t>
            </a:r>
            <a:r>
              <a:rPr lang="en-US" altLang="zh-TW" dirty="0"/>
              <a:t>×</a:t>
            </a:r>
            <a:r>
              <a:rPr lang="zh-TW" altLang="en-US" dirty="0"/>
              <a:t>減少率</a:t>
            </a:r>
          </a:p>
          <a:p>
            <a:endParaRPr lang="en-US" altLang="ja-JP" dirty="0"/>
          </a:p>
          <a:p>
            <a:r>
              <a:rPr lang="en-US" altLang="ja-JP" dirty="0"/>
              <a:t>Excel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Python</a:t>
            </a:r>
            <a:r>
              <a:rPr lang="ja-JP" altLang="en-US" dirty="0"/>
              <a:t>でシミュレーション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453EF6B-A295-439F-4A3B-66E232F5C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62" y="4058443"/>
            <a:ext cx="1128713" cy="1128713"/>
          </a:xfrm>
          <a:prstGeom prst="rect">
            <a:avLst/>
          </a:prstGeom>
        </p:spPr>
      </p:pic>
      <p:pic>
        <p:nvPicPr>
          <p:cNvPr id="5" name="図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162" y="5307012"/>
            <a:ext cx="1171380" cy="112871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FEA6EE4-A8BB-BEE4-7BE3-30EFC243D107}"/>
              </a:ext>
            </a:extLst>
          </p:cNvPr>
          <p:cNvSpPr/>
          <p:nvPr/>
        </p:nvSpPr>
        <p:spPr>
          <a:xfrm>
            <a:off x="8742754" y="4622799"/>
            <a:ext cx="1481050" cy="823585"/>
          </a:xfrm>
          <a:prstGeom prst="wedgeRoundRectCallout">
            <a:avLst>
              <a:gd name="adj1" fmla="val -38992"/>
              <a:gd name="adj2" fmla="val 682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どちらか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4081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複利法のシミュレーション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お金を預けるとどうなるのか</a:t>
            </a:r>
            <a:endParaRPr lang="en-US" altLang="ja-JP" dirty="0"/>
          </a:p>
          <a:p>
            <a:r>
              <a:rPr lang="ja-JP" altLang="en-US" dirty="0"/>
              <a:t>借りたお金を放置するとどうなるのか</a:t>
            </a:r>
          </a:p>
        </p:txBody>
      </p:sp>
    </p:spTree>
    <p:extLst>
      <p:ext uri="{BB962C8B-B14F-4D97-AF65-F5344CB8AC3E}">
        <p14:creationId xmlns:p14="http://schemas.microsoft.com/office/powerpoint/2010/main" val="399516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手順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表の作成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計算式の入力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グラフ作成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効率の良いタイミングを調べる</a:t>
            </a:r>
          </a:p>
          <a:p>
            <a:endParaRPr lang="en-US" altLang="ja-JP" dirty="0"/>
          </a:p>
          <a:p>
            <a:r>
              <a:rPr lang="ja-JP" altLang="en-US" dirty="0"/>
              <a:t>手順の説明は次ページへ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53474E38-AA65-2D05-9163-58AC58D80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7524750" y="1799919"/>
            <a:ext cx="4546600" cy="3695919"/>
            <a:chOff x="6190760" y="1830451"/>
            <a:chExt cx="5239240" cy="4341750"/>
          </a:xfrm>
        </p:grpSpPr>
        <p:sp>
          <p:nvSpPr>
            <p:cNvPr id="6" name="角丸四角形 5"/>
            <p:cNvSpPr/>
            <p:nvPr/>
          </p:nvSpPr>
          <p:spPr>
            <a:xfrm>
              <a:off x="6190760" y="2122839"/>
              <a:ext cx="5239240" cy="4049362"/>
            </a:xfrm>
            <a:prstGeom prst="roundRect">
              <a:avLst>
                <a:gd name="adj" fmla="val 1137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310436" y="2348625"/>
              <a:ext cx="3529045" cy="2471737"/>
              <a:chOff x="7775348" y="242887"/>
              <a:chExt cx="3529045" cy="2471737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946"/>
              <a:stretch/>
            </p:blipFill>
            <p:spPr>
              <a:xfrm>
                <a:off x="7775348" y="242887"/>
                <a:ext cx="3529045" cy="2471737"/>
              </a:xfrm>
              <a:prstGeom prst="rect">
                <a:avLst/>
              </a:prstGeom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8639623" y="1705660"/>
                <a:ext cx="1800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セル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A2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の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/>
                    </a:glow>
                  </a:effectLst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フィルハンドル</a:t>
                </a:r>
              </a:p>
            </p:txBody>
          </p:sp>
          <p:sp>
            <p:nvSpPr>
              <p:cNvPr id="10" name="楕円 6"/>
              <p:cNvSpPr/>
              <p:nvPr/>
            </p:nvSpPr>
            <p:spPr>
              <a:xfrm>
                <a:off x="9096375" y="1316830"/>
                <a:ext cx="323850" cy="32385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505824" y="1830451"/>
              <a:ext cx="3979256" cy="686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254000">
                      <a:prstClr val="white"/>
                    </a:glow>
                  </a:effectLst>
                  <a:uLnTx/>
                  <a:uFillTx/>
                  <a:latin typeface="+mn-ea"/>
                  <a:cs typeface="+mn-cs"/>
                </a:rPr>
                <a:t>Excel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254000">
                      <a:prstClr val="white"/>
                    </a:glow>
                  </a:effectLst>
                  <a:uLnTx/>
                  <a:uFillTx/>
                  <a:latin typeface="+mn-ea"/>
                  <a:cs typeface="+mn-cs"/>
                </a:rPr>
                <a:t>の基礎知識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254000">
                    <a:prstClr val="white"/>
                  </a:glow>
                </a:effectLst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762063" y="4979112"/>
              <a:ext cx="4631321" cy="97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おかしいときは直そうとせず</a:t>
              </a:r>
              <a:b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</a:b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[Esc]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→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[Ctrl]+[Z]</a:t>
              </a: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68936A-BC84-AF6E-B236-0303F01C08F2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0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表の作成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A1</a:t>
            </a:r>
            <a:r>
              <a:rPr lang="ja-JP" altLang="en-US" dirty="0"/>
              <a:t>に　環境収容数　と入力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A2</a:t>
            </a:r>
            <a:r>
              <a:rPr lang="ja-JP" altLang="en-US" dirty="0"/>
              <a:t>に　増加率　と入力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A5</a:t>
            </a:r>
            <a:r>
              <a:rPr lang="ja-JP" altLang="en-US" dirty="0"/>
              <a:t>に　個体数　と入力</a:t>
            </a:r>
          </a:p>
          <a:p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A45CD890-AFAC-F3EB-F8F6-AEB88209F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7EE657-8A86-4D7F-8548-B1CEE1AAC77F}"/>
              </a:ext>
            </a:extLst>
          </p:cNvPr>
          <p:cNvSpPr/>
          <p:nvPr/>
        </p:nvSpPr>
        <p:spPr>
          <a:xfrm>
            <a:off x="9140264" y="4661122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完成イメージ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図 7" descr="zouka.xlsx - Excel">
            <a:extLst>
              <a:ext uri="{FF2B5EF4-FFF2-40B4-BE49-F238E27FC236}">
                <a16:creationId xmlns:a16="http://schemas.microsoft.com/office/drawing/2014/main" id="{60EE7DF6-C985-4A72-93C8-9F0320B1A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862" y="2184210"/>
            <a:ext cx="2702131" cy="247691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8C9E67-4618-ACDC-9DB1-923F96A5E4C2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6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2.</a:t>
            </a:r>
            <a:r>
              <a:rPr lang="ja-JP" altLang="en-US" dirty="0"/>
              <a:t>計算式の入力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B1</a:t>
            </a:r>
            <a:r>
              <a:rPr lang="ja-JP" altLang="en-US" dirty="0"/>
              <a:t>に　</a:t>
            </a:r>
            <a:r>
              <a:rPr lang="en-US" altLang="ja-JP" dirty="0"/>
              <a:t>1000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B2</a:t>
            </a:r>
            <a:r>
              <a:rPr lang="ja-JP" altLang="en-US" dirty="0"/>
              <a:t>に　</a:t>
            </a:r>
            <a:r>
              <a:rPr lang="en-US" altLang="ja-JP" dirty="0"/>
              <a:t>0.01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A6</a:t>
            </a:r>
            <a:r>
              <a:rPr lang="ja-JP" altLang="en-US" dirty="0"/>
              <a:t>に　</a:t>
            </a:r>
            <a:r>
              <a:rPr lang="en-US" altLang="ja-JP" dirty="0"/>
              <a:t>10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A7</a:t>
            </a:r>
            <a:r>
              <a:rPr lang="ja-JP" altLang="en-US" dirty="0"/>
              <a:t>に　</a:t>
            </a:r>
            <a:r>
              <a:rPr lang="pt-BR" altLang="ja-JP" dirty="0"/>
              <a:t>=A6+A6*$B$2-A6*(A6/$B$1)*$B$2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A7</a:t>
            </a:r>
            <a:r>
              <a:rPr lang="ja-JP" altLang="en-US" dirty="0"/>
              <a:t>のフィルハンドルを下にドラッグして</a:t>
            </a:r>
            <a:br>
              <a:rPr lang="en-US" altLang="ja-JP" dirty="0"/>
            </a:br>
            <a:r>
              <a:rPr lang="ja-JP" altLang="en-US" dirty="0"/>
              <a:t>セル</a:t>
            </a:r>
            <a:r>
              <a:rPr lang="en-US" altLang="ja-JP" dirty="0"/>
              <a:t>A1006</a:t>
            </a:r>
            <a:r>
              <a:rPr lang="ja-JP" altLang="en-US" dirty="0"/>
              <a:t>までドラッグする</a:t>
            </a:r>
            <a:endParaRPr lang="en-US" altLang="ja-JP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7846ADE-8A42-F078-6D19-305169A5A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BF8F12-B547-900D-A10A-B73DD941FD94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1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7AA0AF-2741-45A0-9F18-95E6E409317C}"/>
              </a:ext>
            </a:extLst>
          </p:cNvPr>
          <p:cNvSpPr/>
          <p:nvPr/>
        </p:nvSpPr>
        <p:spPr>
          <a:xfrm>
            <a:off x="977900" y="3668508"/>
            <a:ext cx="901699" cy="1098701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現在の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B2C59FA-42F2-4ABE-8279-1C58F7914BD3}"/>
              </a:ext>
            </a:extLst>
          </p:cNvPr>
          <p:cNvSpPr/>
          <p:nvPr/>
        </p:nvSpPr>
        <p:spPr>
          <a:xfrm>
            <a:off x="2033041" y="3668508"/>
            <a:ext cx="2551659" cy="1098701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増加数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64FB5-2CB4-4983-B363-2DD31EB0FF18}"/>
              </a:ext>
            </a:extLst>
          </p:cNvPr>
          <p:cNvSpPr/>
          <p:nvPr/>
        </p:nvSpPr>
        <p:spPr>
          <a:xfrm>
            <a:off x="4673599" y="3668508"/>
            <a:ext cx="5485360" cy="1098701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減少数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2.</a:t>
            </a:r>
            <a:r>
              <a:rPr lang="ja-JP" altLang="en-US" dirty="0"/>
              <a:t>計算式の入力</a:t>
            </a:r>
            <a:r>
              <a:rPr lang="en-US" altLang="ja-JP" dirty="0"/>
              <a:t>-</a:t>
            </a:r>
            <a:r>
              <a:rPr lang="ja-JP" altLang="en-US" dirty="0"/>
              <a:t>計算式の意味</a:t>
            </a:r>
            <a:endParaRPr lang="en-US" altLang="ja-JP" dirty="0"/>
          </a:p>
          <a:p>
            <a:pPr lvl="1"/>
            <a:r>
              <a:rPr lang="zh-TW" altLang="en-US" dirty="0"/>
              <a:t>増加数</a:t>
            </a:r>
            <a:r>
              <a:rPr lang="en-US" altLang="zh-TW" dirty="0"/>
              <a:t>=</a:t>
            </a:r>
            <a:r>
              <a:rPr lang="zh-TW" altLang="en-US" dirty="0"/>
              <a:t>個体数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1"/>
            <a:r>
              <a:rPr lang="zh-TW" altLang="en-US" dirty="0"/>
              <a:t>減少率＝（個体数</a:t>
            </a:r>
            <a:r>
              <a:rPr lang="en-US" altLang="zh-TW" dirty="0"/>
              <a:t>/</a:t>
            </a:r>
            <a:r>
              <a:rPr lang="zh-TW" altLang="en-US" dirty="0"/>
              <a:t>環境収容数）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1"/>
            <a:r>
              <a:rPr lang="zh-TW" altLang="en-US" dirty="0"/>
              <a:t>減少数＝個体数</a:t>
            </a:r>
            <a:r>
              <a:rPr lang="en-US" altLang="zh-TW" dirty="0"/>
              <a:t>×</a:t>
            </a:r>
            <a:r>
              <a:rPr lang="zh-TW" altLang="en-US" dirty="0"/>
              <a:t>減少率</a:t>
            </a:r>
            <a:endParaRPr lang="en-US" altLang="zh-TW" dirty="0"/>
          </a:p>
          <a:p>
            <a:endParaRPr lang="pt-BR" altLang="ja-JP" dirty="0"/>
          </a:p>
          <a:p>
            <a:r>
              <a:rPr lang="pt-BR" altLang="ja-JP" dirty="0"/>
              <a:t>=A6+A6*$B$2-A6*(A6/$B$1)*$B$2</a:t>
            </a:r>
            <a:r>
              <a:rPr lang="ja-JP" altLang="en-US" dirty="0"/>
              <a:t>　</a:t>
            </a:r>
            <a:endParaRPr lang="zh-TW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F400DB03-3B86-CF0F-CC20-79C62765E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D0C877E-D377-4527-8621-1BC76BBAF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" t="29534" r="64706" b="37882"/>
          <a:stretch/>
        </p:blipFill>
        <p:spPr>
          <a:xfrm>
            <a:off x="8825501" y="4785203"/>
            <a:ext cx="3125314" cy="182355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948AB9-750E-4C70-6B6F-223B8F78EB92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8BAB9A-42BB-26C1-BBF7-66ACA7EC7425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1540383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3.</a:t>
            </a:r>
            <a:r>
              <a:rPr lang="ja-JP" altLang="en-US" dirty="0"/>
              <a:t>グラフ作成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A5</a:t>
            </a:r>
            <a:r>
              <a:rPr lang="ja-JP" altLang="en-US" dirty="0"/>
              <a:t>からセル</a:t>
            </a:r>
            <a:r>
              <a:rPr lang="en-US" altLang="ja-JP" dirty="0"/>
              <a:t>A1006</a:t>
            </a:r>
            <a:r>
              <a:rPr lang="ja-JP" altLang="en-US" dirty="0"/>
              <a:t>までドラッグ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[</a:t>
            </a:r>
            <a:r>
              <a:rPr lang="ja-JP" altLang="en-US" dirty="0"/>
              <a:t>挿入</a:t>
            </a:r>
            <a:r>
              <a:rPr lang="en-US" altLang="ja-JP" dirty="0"/>
              <a:t>]</a:t>
            </a:r>
            <a:r>
              <a:rPr lang="ja-JP" altLang="en-US" dirty="0"/>
              <a:t>→</a:t>
            </a:r>
            <a:r>
              <a:rPr lang="en-US" altLang="ja-JP" dirty="0"/>
              <a:t>[</a:t>
            </a:r>
            <a:r>
              <a:rPr lang="ja-JP" altLang="en-US" dirty="0"/>
              <a:t>　　　折れ線グラフ</a:t>
            </a:r>
            <a:r>
              <a:rPr lang="en-US" altLang="ja-JP" dirty="0"/>
              <a:t>]</a:t>
            </a:r>
            <a:r>
              <a:rPr lang="ja-JP" altLang="en-US" dirty="0"/>
              <a:t>とクリック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[</a:t>
            </a:r>
            <a:r>
              <a:rPr lang="ja-JP" altLang="en-US" dirty="0"/>
              <a:t>折れ線</a:t>
            </a:r>
            <a:r>
              <a:rPr lang="en-US" altLang="ja-JP" dirty="0"/>
              <a:t>]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37A00598-5D46-4AA4-3ED3-2B51079D6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30367C-1062-4BA2-98CF-F03F83D3F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3" t="17779" r="63823" b="48234"/>
          <a:stretch/>
        </p:blipFill>
        <p:spPr>
          <a:xfrm>
            <a:off x="9244998" y="3623353"/>
            <a:ext cx="2110968" cy="2330824"/>
          </a:xfrm>
          <a:prstGeom prst="rect">
            <a:avLst/>
          </a:prstGeom>
        </p:spPr>
      </p:pic>
      <p:pic>
        <p:nvPicPr>
          <p:cNvPr id="7" name="図 6" descr="Book2 - Excel">
            <a:extLst>
              <a:ext uri="{FF2B5EF4-FFF2-40B4-BE49-F238E27FC236}">
                <a16:creationId xmlns:a16="http://schemas.microsoft.com/office/drawing/2014/main" id="{860FA202-F1B4-45B6-8998-0010BD92D2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34364" r="35502" b="41237"/>
          <a:stretch/>
        </p:blipFill>
        <p:spPr>
          <a:xfrm>
            <a:off x="3247107" y="2428207"/>
            <a:ext cx="787453" cy="52251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A95BD6-F35C-1033-25D7-59015E2EC5CC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7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4.</a:t>
            </a:r>
            <a:r>
              <a:rPr lang="ja-JP" altLang="en-US" dirty="0"/>
              <a:t>効率の良いタイミングを調べる</a:t>
            </a:r>
            <a:endParaRPr lang="en-US" altLang="ja-JP" dirty="0"/>
          </a:p>
          <a:p>
            <a:r>
              <a:rPr lang="ja-JP" altLang="en-US" dirty="0"/>
              <a:t>グラフ上の点と原点を結ぶ直線の傾きが最大</a:t>
            </a:r>
            <a:br>
              <a:rPr lang="en-US" altLang="ja-JP" dirty="0"/>
            </a:br>
            <a:r>
              <a:rPr lang="ja-JP" altLang="en-US" dirty="0"/>
              <a:t>→増加の効率が一番高い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一番効率が良い時間をグラフから読み取る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自分のドライブに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 err="1"/>
              <a:t>zouka</a:t>
            </a:r>
            <a:r>
              <a:rPr lang="en-US" altLang="ja-JP" dirty="0"/>
              <a:t> </a:t>
            </a:r>
            <a:r>
              <a:rPr lang="ja-JP" altLang="en-US" dirty="0"/>
              <a:t>という名前で保存</a:t>
            </a:r>
            <a:endParaRPr lang="en-US" altLang="ja-JP" dirty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F017028E-0865-5138-9DF1-2643B0D36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37" y="249237"/>
            <a:ext cx="1128713" cy="1128713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7943850" y="3152599"/>
            <a:ext cx="3328988" cy="3180735"/>
            <a:chOff x="7943850" y="3152599"/>
            <a:chExt cx="3328988" cy="3180735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7943850" y="3311349"/>
              <a:ext cx="3328988" cy="298944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7943850" y="4586288"/>
              <a:ext cx="3328988" cy="17470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リーフォーム 10"/>
            <p:cNvSpPr/>
            <p:nvPr/>
          </p:nvSpPr>
          <p:spPr>
            <a:xfrm>
              <a:off x="7943850" y="3628849"/>
              <a:ext cx="3328988" cy="2704483"/>
            </a:xfrm>
            <a:custGeom>
              <a:avLst/>
              <a:gdLst>
                <a:gd name="connsiteX0" fmla="*/ 0 w 3328988"/>
                <a:gd name="connsiteY0" fmla="*/ 2700338 h 2704483"/>
                <a:gd name="connsiteX1" fmla="*/ 1228725 w 3328988"/>
                <a:gd name="connsiteY1" fmla="*/ 2343150 h 2704483"/>
                <a:gd name="connsiteX2" fmla="*/ 2557463 w 3328988"/>
                <a:gd name="connsiteY2" fmla="*/ 414338 h 2704483"/>
                <a:gd name="connsiteX3" fmla="*/ 3328988 w 3328988"/>
                <a:gd name="connsiteY3" fmla="*/ 0 h 270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988" h="2704483">
                  <a:moveTo>
                    <a:pt x="0" y="2700338"/>
                  </a:moveTo>
                  <a:cubicBezTo>
                    <a:pt x="401240" y="2712244"/>
                    <a:pt x="802481" y="2724150"/>
                    <a:pt x="1228725" y="2343150"/>
                  </a:cubicBezTo>
                  <a:cubicBezTo>
                    <a:pt x="1654969" y="1962150"/>
                    <a:pt x="2207419" y="804863"/>
                    <a:pt x="2557463" y="414338"/>
                  </a:cubicBezTo>
                  <a:cubicBezTo>
                    <a:pt x="2907507" y="23813"/>
                    <a:pt x="3118247" y="11906"/>
                    <a:pt x="332898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9805770" y="3152599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</a:rPr>
                <a:t>効率が良い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9805770" y="5327358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効率が悪い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5BDEF9-02C4-9680-31E6-5C5350A1933F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882B84-97AE-A557-3494-86FC8331EAD7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8005211-7039-4C44-7E15-483104DBB762}"/>
              </a:ext>
            </a:extLst>
          </p:cNvPr>
          <p:cNvGrpSpPr/>
          <p:nvPr/>
        </p:nvGrpSpPr>
        <p:grpSpPr>
          <a:xfrm>
            <a:off x="10800047" y="5613563"/>
            <a:ext cx="1334020" cy="1026215"/>
            <a:chOff x="9885597" y="5361138"/>
            <a:chExt cx="1334020" cy="1026215"/>
          </a:xfrm>
        </p:grpSpPr>
        <p:sp>
          <p:nvSpPr>
            <p:cNvPr id="19" name="動作設定ボタン: 最後に移動 18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6523817-2879-766C-8C85-E32BEB45E9E4}"/>
                </a:ext>
              </a:extLst>
            </p:cNvPr>
            <p:cNvSpPr/>
            <p:nvPr/>
          </p:nvSpPr>
          <p:spPr>
            <a:xfrm>
              <a:off x="10051733" y="5730471"/>
              <a:ext cx="1001749" cy="656882"/>
            </a:xfrm>
            <a:prstGeom prst="actionButtonE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0D6A77A-4211-2A32-838E-4FA467EA7527}"/>
                </a:ext>
              </a:extLst>
            </p:cNvPr>
            <p:cNvSpPr txBox="1"/>
            <p:nvPr/>
          </p:nvSpPr>
          <p:spPr>
            <a:xfrm>
              <a:off x="9885597" y="5361138"/>
              <a:ext cx="133402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次の課題へ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5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手順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プログラムの作成・実行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グラフ作成のために改造・実行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グラフ表示プログラムの追加・実行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効率の良いタイミングを調べる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手順の説明は次ページへ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FA78B0F8-AB6C-BF9A-399E-DDB50E048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121120-A314-6A01-BC5A-183A821DD5D0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76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プログラムの作成・実行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新しいノートブックを用意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以下のプログラムを入力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入力できたら実行</a:t>
            </a:r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92EE787-6F42-984E-46BF-E53FD593B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467356" y="3518912"/>
            <a:ext cx="5724644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capacity=1000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n=10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range(1000):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=n*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gensyousuu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=n*(n/capacity)*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n=(n+(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gensyousuu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print(n)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F5F759-770F-5BE5-241A-8975161DBA74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364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ja-JP" altLang="en-US" dirty="0"/>
              <a:t>プログラムの作成・実行</a:t>
            </a:r>
            <a:r>
              <a:rPr lang="en-US" altLang="ja-JP" dirty="0"/>
              <a:t>-</a:t>
            </a:r>
            <a:r>
              <a:rPr lang="ja-JP" altLang="en-US" dirty="0"/>
              <a:t>プログラムの意味</a:t>
            </a:r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2"/>
            <a:r>
              <a:rPr lang="zh-TW" altLang="en-US" dirty="0"/>
              <a:t>増加数</a:t>
            </a:r>
            <a:r>
              <a:rPr lang="en-US" altLang="zh-TW" dirty="0"/>
              <a:t>=</a:t>
            </a:r>
            <a:r>
              <a:rPr lang="zh-TW" altLang="en-US" dirty="0"/>
              <a:t>個体数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2"/>
            <a:r>
              <a:rPr lang="zh-TW" altLang="en-US" dirty="0"/>
              <a:t>減少率＝（個体数</a:t>
            </a:r>
            <a:r>
              <a:rPr lang="en-US" altLang="zh-TW" dirty="0"/>
              <a:t>/</a:t>
            </a:r>
            <a:r>
              <a:rPr lang="zh-TW" altLang="en-US" dirty="0"/>
              <a:t>環境収容数）</a:t>
            </a:r>
            <a:r>
              <a:rPr lang="en-US" altLang="zh-TW" dirty="0"/>
              <a:t>×</a:t>
            </a:r>
            <a:r>
              <a:rPr lang="zh-TW" altLang="en-US" dirty="0"/>
              <a:t>増加率</a:t>
            </a:r>
          </a:p>
          <a:p>
            <a:pPr lvl="2"/>
            <a:r>
              <a:rPr lang="zh-TW" altLang="en-US" dirty="0"/>
              <a:t>減少数＝個体数</a:t>
            </a:r>
            <a:r>
              <a:rPr lang="en-US" altLang="zh-TW" dirty="0"/>
              <a:t>×</a:t>
            </a:r>
            <a:r>
              <a:rPr lang="zh-TW" altLang="en-US" dirty="0"/>
              <a:t>減少率</a:t>
            </a:r>
          </a:p>
          <a:p>
            <a:endParaRPr lang="en-US" altLang="ja-JP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6615B43B-76A2-D25C-8991-0DD167B0BC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56017" y="2025460"/>
            <a:ext cx="5724644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capacity=1000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n=10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range(1000):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=n*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gensyousuu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=n*(n/capacity)*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n=(n+(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gensyousuu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print(n)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680661" y="2025460"/>
            <a:ext cx="2339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増加率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環境収容数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最初の個体数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増加数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減少数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#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個体数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D1E6BA-CDBD-CB2E-23DB-E0B89621C18E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F5ABBC-7E97-20CB-2599-B98E67BEB190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108150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2.</a:t>
            </a:r>
            <a:r>
              <a:rPr lang="ja-JP" altLang="en-US" dirty="0"/>
              <a:t>グラフ作成のために改造・実行</a:t>
            </a:r>
            <a:endParaRPr lang="en-US" altLang="ja-JP" dirty="0"/>
          </a:p>
          <a:p>
            <a:pPr lvl="1"/>
            <a:r>
              <a:rPr lang="ja-JP" altLang="en-US" dirty="0"/>
              <a:t>以下の部分を修正して実行し動作確認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998203D7-A72E-A85E-06D6-B8EE904F5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9346D35-8FF9-4DCA-9380-524C869E1B1E}"/>
              </a:ext>
            </a:extLst>
          </p:cNvPr>
          <p:cNvGrpSpPr/>
          <p:nvPr/>
        </p:nvGrpSpPr>
        <p:grpSpPr>
          <a:xfrm>
            <a:off x="1427336" y="2595582"/>
            <a:ext cx="8084264" cy="3970318"/>
            <a:chOff x="1238650" y="2137152"/>
            <a:chExt cx="8084264" cy="397031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33E3F4F-AC3A-41A7-8784-B33D687690F6}"/>
                </a:ext>
              </a:extLst>
            </p:cNvPr>
            <p:cNvGrpSpPr/>
            <p:nvPr/>
          </p:nvGrpSpPr>
          <p:grpSpPr>
            <a:xfrm>
              <a:off x="1378592" y="2194493"/>
              <a:ext cx="6277170" cy="3844181"/>
              <a:chOff x="2641600" y="2184210"/>
              <a:chExt cx="6277170" cy="3844181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B275052-08B8-4BF7-84AC-0F3D164581EA}"/>
                  </a:ext>
                </a:extLst>
              </p:cNvPr>
              <p:cNvSpPr/>
              <p:nvPr/>
            </p:nvSpPr>
            <p:spPr>
              <a:xfrm>
                <a:off x="2641600" y="2184210"/>
                <a:ext cx="6277170" cy="460280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6CBA68-B8C7-4458-80C4-A5CED8325D79}"/>
                  </a:ext>
                </a:extLst>
              </p:cNvPr>
              <p:cNvSpPr/>
              <p:nvPr/>
            </p:nvSpPr>
            <p:spPr>
              <a:xfrm>
                <a:off x="2954251" y="3418717"/>
                <a:ext cx="190500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B7D9E1B-63A1-4607-AB16-4908E357758E}"/>
                  </a:ext>
                </a:extLst>
              </p:cNvPr>
              <p:cNvSpPr/>
              <p:nvPr/>
            </p:nvSpPr>
            <p:spPr>
              <a:xfrm>
                <a:off x="3502094" y="3418717"/>
                <a:ext cx="190500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D571DD3-30B1-4930-A840-71E6CCDA37DE}"/>
                  </a:ext>
                </a:extLst>
              </p:cNvPr>
              <p:cNvSpPr/>
              <p:nvPr/>
            </p:nvSpPr>
            <p:spPr>
              <a:xfrm>
                <a:off x="5079167" y="4320282"/>
                <a:ext cx="529652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14B0437-2FFA-480C-9F15-D27F1D7C8449}"/>
                  </a:ext>
                </a:extLst>
              </p:cNvPr>
              <p:cNvSpPr/>
              <p:nvPr/>
            </p:nvSpPr>
            <p:spPr>
              <a:xfrm>
                <a:off x="6515109" y="4713435"/>
                <a:ext cx="465063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2DCEA65-7D5A-411B-9FE2-4EECDCD60E13}"/>
                  </a:ext>
                </a:extLst>
              </p:cNvPr>
              <p:cNvSpPr/>
              <p:nvPr/>
            </p:nvSpPr>
            <p:spPr>
              <a:xfrm>
                <a:off x="5460747" y="4713435"/>
                <a:ext cx="465063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DF8B0BB-B019-4BB8-BC7F-06CFDB306FB9}"/>
                  </a:ext>
                </a:extLst>
              </p:cNvPr>
              <p:cNvSpPr/>
              <p:nvPr/>
            </p:nvSpPr>
            <p:spPr>
              <a:xfrm>
                <a:off x="3502094" y="5135671"/>
                <a:ext cx="1277387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8E160EA-D0CC-46B4-8EA1-E4866A9B9614}"/>
                  </a:ext>
                </a:extLst>
              </p:cNvPr>
              <p:cNvSpPr/>
              <p:nvPr/>
            </p:nvSpPr>
            <p:spPr>
              <a:xfrm>
                <a:off x="4605876" y="5589980"/>
                <a:ext cx="854871" cy="438411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4BA8412-DA91-470E-B5C9-23FB0B13290B}"/>
                  </a:ext>
                </a:extLst>
              </p:cNvPr>
              <p:cNvSpPr/>
              <p:nvPr/>
            </p:nvSpPr>
            <p:spPr>
              <a:xfrm>
                <a:off x="5111461" y="5131550"/>
                <a:ext cx="465063" cy="495299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0624562-52BF-40A9-8345-ED9F501B23B7}"/>
                </a:ext>
              </a:extLst>
            </p:cNvPr>
            <p:cNvSpPr/>
            <p:nvPr/>
          </p:nvSpPr>
          <p:spPr>
            <a:xfrm>
              <a:off x="1238650" y="2137152"/>
              <a:ext cx="8084264" cy="39703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import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matplotlib.pyplot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as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plt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zouka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=0.01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capacity=1000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n=[10]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for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in range(1000):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zoukasuu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=n[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]*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zouka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gensyousuu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=n[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]*(n[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]/capacity)*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zouka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n.append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(n[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i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]+(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zoukasuu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- </a:t>
              </a:r>
              <a:r>
                <a:rPr kumimoji="1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gensyousuu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))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ゴシック" panose="020B0609070205080204" pitchFamily="49" charset="-128"/>
                  <a:cs typeface="+mn-cs"/>
                </a:rPr>
                <a:t>    print(n[i+1])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296C74-AAC4-3673-2969-40B311DDE688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預金の複利計算（モデル）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複利法</a:t>
            </a:r>
            <a:endParaRPr lang="en-US" altLang="ja-JP" dirty="0"/>
          </a:p>
          <a:p>
            <a:pPr lvl="1"/>
            <a:r>
              <a:rPr lang="ja-JP" altLang="en-US" dirty="0"/>
              <a:t>元金に利息を加算したものを</a:t>
            </a:r>
            <a:br>
              <a:rPr lang="en-US" altLang="ja-JP" dirty="0"/>
            </a:br>
            <a:r>
              <a:rPr lang="ja-JP" altLang="en-US" dirty="0"/>
              <a:t>次の期間の元金として利息計算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次期の金額＝現在の金額＋利息</a:t>
            </a:r>
            <a:endParaRPr lang="en-US" altLang="ja-JP" dirty="0"/>
          </a:p>
          <a:p>
            <a:r>
              <a:rPr lang="ja-JP" altLang="en-US" dirty="0"/>
              <a:t>利息＝現在の金額</a:t>
            </a:r>
            <a:r>
              <a:rPr lang="en-US" altLang="ja-JP" dirty="0"/>
              <a:t>×</a:t>
            </a:r>
            <a:r>
              <a:rPr lang="ja-JP" altLang="en-US" dirty="0"/>
              <a:t>利率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40E8B195-6083-AA9F-EE88-48992820B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B52670-70D4-0DAD-A0A3-E5DE594D323B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4F7FE85-4BE7-507A-9530-1F265E018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66826"/>
              </p:ext>
            </p:extLst>
          </p:nvPr>
        </p:nvGraphicFramePr>
        <p:xfrm>
          <a:off x="7572303" y="2128668"/>
          <a:ext cx="3629097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685">
                  <a:extLst>
                    <a:ext uri="{9D8B030D-6E8A-4147-A177-3AD203B41FA5}">
                      <a16:colId xmlns:a16="http://schemas.microsoft.com/office/drawing/2014/main" val="3599878722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1339559785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510905893"/>
                    </a:ext>
                  </a:extLst>
                </a:gridCol>
              </a:tblGrid>
              <a:tr h="267261"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+mj-lt"/>
                        </a:rPr>
                        <a:t>金額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利息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99271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+mj-lt"/>
                        </a:rPr>
                        <a:t>預金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j-lt"/>
                        </a:rPr>
                        <a:t>100000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57671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lt"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  <a:latin typeface="+mj-lt"/>
                        </a:rPr>
                        <a:t>年目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j-lt"/>
                        </a:rPr>
                        <a:t>105000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5250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07593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lt"/>
                        </a:rPr>
                        <a:t>2</a:t>
                      </a:r>
                      <a:r>
                        <a:rPr lang="ja-JP" altLang="en-US" sz="1800" u="none" strike="noStrike">
                          <a:effectLst/>
                          <a:latin typeface="+mj-lt"/>
                        </a:rPr>
                        <a:t>年目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lt"/>
                        </a:rPr>
                        <a:t>110250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58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74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グラフ表示プログラムの追加・実行</a:t>
            </a:r>
            <a:endParaRPr lang="en-US" altLang="ja-JP" dirty="0"/>
          </a:p>
          <a:p>
            <a:pPr lvl="1"/>
            <a:r>
              <a:rPr lang="ja-JP" altLang="en-US" dirty="0"/>
              <a:t>以下の部分を追加して実行し動作確認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0CEA15C-2D4B-6EF6-D8A1-D9636011E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744C9A-807C-45E6-AC6A-CF24FB95E45E}"/>
              </a:ext>
            </a:extLst>
          </p:cNvPr>
          <p:cNvSpPr/>
          <p:nvPr/>
        </p:nvSpPr>
        <p:spPr>
          <a:xfrm>
            <a:off x="1509485" y="2885666"/>
            <a:ext cx="503214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plt.plot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(n)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plt.title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("number of life")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plt.xlabel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("time")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plt.ylabel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("number")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plt.show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E2BE71D-5AE2-4FF7-8164-F1B278C062BD}"/>
              </a:ext>
            </a:extLst>
          </p:cNvPr>
          <p:cNvSpPr/>
          <p:nvPr/>
        </p:nvSpPr>
        <p:spPr>
          <a:xfrm>
            <a:off x="7344688" y="2903359"/>
            <a:ext cx="4645677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import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matplotlib.pyplot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as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=0.01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capacity=1000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n=[10]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for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in range(1000):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]*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gensyousuu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=n[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]*(n[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]/capacity)*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n.append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(n[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]+(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zoukasuu-gensyousuu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print(n[i+1])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plt.plot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plt.title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("number of life")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plt.xlabel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("time")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plt.ylabel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("number")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plt.show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016AD0-0566-46CC-9ABF-6BDE5486BE50}"/>
              </a:ext>
            </a:extLst>
          </p:cNvPr>
          <p:cNvSpPr/>
          <p:nvPr/>
        </p:nvSpPr>
        <p:spPr>
          <a:xfrm>
            <a:off x="9655707" y="5998514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完成イメージ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1D15E3-10B2-0B86-D139-09BB3BF5E5C4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42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例：個体数</a:t>
            </a:r>
            <a:r>
              <a:rPr lang="en-US" altLang="ja-JP" dirty="0"/>
              <a:t>10,</a:t>
            </a:r>
            <a:r>
              <a:rPr lang="ja-JP" altLang="en-US" dirty="0"/>
              <a:t>増加率</a:t>
            </a:r>
            <a:r>
              <a:rPr lang="en-US" altLang="ja-JP" dirty="0"/>
              <a:t>0.01,</a:t>
            </a:r>
            <a:r>
              <a:rPr lang="ja-JP" altLang="en-US" dirty="0"/>
              <a:t>環境収容数</a:t>
            </a:r>
            <a:r>
              <a:rPr lang="en-US" altLang="ja-JP" dirty="0"/>
              <a:t>1000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4.</a:t>
            </a:r>
            <a:r>
              <a:rPr lang="ja-JP" altLang="en-US" dirty="0"/>
              <a:t>効率の良いタイミングを調べる</a:t>
            </a:r>
            <a:endParaRPr lang="en-US" altLang="ja-JP" dirty="0"/>
          </a:p>
          <a:p>
            <a:r>
              <a:rPr lang="ja-JP" altLang="en-US" dirty="0"/>
              <a:t>グラフ上の点と原点を結ぶ直線の傾きが最大</a:t>
            </a:r>
            <a:br>
              <a:rPr lang="en-US" altLang="ja-JP" dirty="0"/>
            </a:br>
            <a:r>
              <a:rPr lang="ja-JP" altLang="en-US" dirty="0"/>
              <a:t>→増加の効率が一番高い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一番効率が良い時間をグラフから読み取る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D12C3C74-E388-E5A3-2619-25B873577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620" y="196850"/>
            <a:ext cx="1171380" cy="112871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7943850" y="3152599"/>
            <a:ext cx="3328988" cy="3180735"/>
            <a:chOff x="7943850" y="3152599"/>
            <a:chExt cx="3328988" cy="3180735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7943850" y="3311349"/>
              <a:ext cx="3328988" cy="298944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7943850" y="4586288"/>
              <a:ext cx="3328988" cy="17470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7943850" y="3628849"/>
              <a:ext cx="3328988" cy="2704483"/>
            </a:xfrm>
            <a:custGeom>
              <a:avLst/>
              <a:gdLst>
                <a:gd name="connsiteX0" fmla="*/ 0 w 3328988"/>
                <a:gd name="connsiteY0" fmla="*/ 2700338 h 2704483"/>
                <a:gd name="connsiteX1" fmla="*/ 1228725 w 3328988"/>
                <a:gd name="connsiteY1" fmla="*/ 2343150 h 2704483"/>
                <a:gd name="connsiteX2" fmla="*/ 2557463 w 3328988"/>
                <a:gd name="connsiteY2" fmla="*/ 414338 h 2704483"/>
                <a:gd name="connsiteX3" fmla="*/ 3328988 w 3328988"/>
                <a:gd name="connsiteY3" fmla="*/ 0 h 270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988" h="2704483">
                  <a:moveTo>
                    <a:pt x="0" y="2700338"/>
                  </a:moveTo>
                  <a:cubicBezTo>
                    <a:pt x="401240" y="2712244"/>
                    <a:pt x="802481" y="2724150"/>
                    <a:pt x="1228725" y="2343150"/>
                  </a:cubicBezTo>
                  <a:cubicBezTo>
                    <a:pt x="1654969" y="1962150"/>
                    <a:pt x="2207419" y="804863"/>
                    <a:pt x="2557463" y="414338"/>
                  </a:cubicBezTo>
                  <a:cubicBezTo>
                    <a:pt x="2907507" y="23813"/>
                    <a:pt x="3118247" y="11906"/>
                    <a:pt x="332898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9805770" y="3152599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効率が良い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9805770" y="5327358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効率が悪い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1E35B2-9D1F-BA58-5061-E9328D71CAB3}"/>
              </a:ext>
            </a:extLst>
          </p:cNvPr>
          <p:cNvSpPr/>
          <p:nvPr/>
        </p:nvSpPr>
        <p:spPr>
          <a:xfrm>
            <a:off x="6241338" y="939369"/>
            <a:ext cx="44726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866A97-2A7E-749A-5D97-5140C015CA0C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EDF2905-EE1A-4F75-19AC-A0AF7FA643E4}"/>
              </a:ext>
            </a:extLst>
          </p:cNvPr>
          <p:cNvGrpSpPr/>
          <p:nvPr/>
        </p:nvGrpSpPr>
        <p:grpSpPr>
          <a:xfrm>
            <a:off x="10800047" y="5613563"/>
            <a:ext cx="1334020" cy="1026215"/>
            <a:chOff x="9885597" y="5361138"/>
            <a:chExt cx="1334020" cy="1026215"/>
          </a:xfrm>
        </p:grpSpPr>
        <p:sp>
          <p:nvSpPr>
            <p:cNvPr id="19" name="動作設定ボタン: 最後に移動 18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C63A5FD-B036-6FF7-8B7A-D0D5CC91F604}"/>
                </a:ext>
              </a:extLst>
            </p:cNvPr>
            <p:cNvSpPr/>
            <p:nvPr/>
          </p:nvSpPr>
          <p:spPr>
            <a:xfrm>
              <a:off x="10051733" y="5730471"/>
              <a:ext cx="1001749" cy="656882"/>
            </a:xfrm>
            <a:prstGeom prst="actionButtonE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C771A97-1281-D5D7-4799-2A5FE92C1D4A}"/>
                </a:ext>
              </a:extLst>
            </p:cNvPr>
            <p:cNvSpPr txBox="1"/>
            <p:nvPr/>
          </p:nvSpPr>
          <p:spPr>
            <a:xfrm>
              <a:off x="9885597" y="5361138"/>
              <a:ext cx="133402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次の課題へ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0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D7992-FEED-F4FC-86EF-F04AC31A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終わっていないのに取り組もう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D2AAF-42E8-5BE8-9204-FE813B01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複利法のシミュレーション</a:t>
            </a:r>
            <a:endParaRPr lang="en-US" altLang="ja-JP" dirty="0"/>
          </a:p>
          <a:p>
            <a:pPr lvl="1"/>
            <a:r>
              <a:rPr lang="ja-JP" altLang="en-US" dirty="0"/>
              <a:t>　　</a:t>
            </a:r>
            <a:r>
              <a:rPr lang="en-US" altLang="ja-JP" dirty="0"/>
              <a:t>Excel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pPr lvl="1"/>
            <a:r>
              <a:rPr lang="ja-JP" altLang="en-US" dirty="0"/>
              <a:t>　　</a:t>
            </a:r>
            <a:r>
              <a:rPr lang="en-US" altLang="ja-JP" dirty="0"/>
              <a:t>Python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r>
              <a:rPr lang="ja-JP" altLang="en-US" dirty="0"/>
              <a:t>生命体の増加シミュレーション</a:t>
            </a:r>
            <a:endParaRPr lang="en-US" altLang="ja-JP" dirty="0"/>
          </a:p>
          <a:p>
            <a:pPr lvl="1"/>
            <a:r>
              <a:rPr lang="ja-JP" altLang="en-US" dirty="0"/>
              <a:t>　　</a:t>
            </a:r>
            <a:r>
              <a:rPr lang="en-US" altLang="ja-JP" dirty="0"/>
              <a:t>Excel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pPr lvl="1"/>
            <a:r>
              <a:rPr lang="ja-JP" altLang="en-US" dirty="0"/>
              <a:t>　　</a:t>
            </a:r>
            <a:r>
              <a:rPr lang="en-US" altLang="ja-JP" dirty="0"/>
              <a:t>Python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4940C2-6094-24A7-E625-BE1490496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動作設定ボタン: 進む/次へ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1158D3-30A1-943E-67D0-F4B94DAF55FD}"/>
              </a:ext>
            </a:extLst>
          </p:cNvPr>
          <p:cNvSpPr/>
          <p:nvPr/>
        </p:nvSpPr>
        <p:spPr>
          <a:xfrm>
            <a:off x="1188720" y="192024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進む/次へ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0F23DA-64E8-ABD2-9145-3834445994BD}"/>
              </a:ext>
            </a:extLst>
          </p:cNvPr>
          <p:cNvSpPr/>
          <p:nvPr/>
        </p:nvSpPr>
        <p:spPr>
          <a:xfrm>
            <a:off x="1188720" y="2478318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進む/次へ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321EBE-910A-2833-F6FB-F8236211AA16}"/>
              </a:ext>
            </a:extLst>
          </p:cNvPr>
          <p:cNvSpPr/>
          <p:nvPr/>
        </p:nvSpPr>
        <p:spPr>
          <a:xfrm>
            <a:off x="1188720" y="3617894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進む/次へ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508757-974D-C158-06AE-3789A2D76D42}"/>
              </a:ext>
            </a:extLst>
          </p:cNvPr>
          <p:cNvSpPr/>
          <p:nvPr/>
        </p:nvSpPr>
        <p:spPr>
          <a:xfrm>
            <a:off x="1188720" y="4160819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7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以下のモデルを使ってシミュレーション</a:t>
            </a:r>
            <a:endParaRPr lang="en-US" altLang="ja-JP" dirty="0"/>
          </a:p>
          <a:p>
            <a:pPr lvl="1"/>
            <a:r>
              <a:rPr lang="ja-JP" altLang="en-US" dirty="0"/>
              <a:t>次期の金額＝現在の金額＋利息</a:t>
            </a:r>
          </a:p>
          <a:p>
            <a:pPr lvl="1"/>
            <a:r>
              <a:rPr lang="ja-JP" altLang="en-US" dirty="0"/>
              <a:t>利息＝現在の金額</a:t>
            </a:r>
            <a:r>
              <a:rPr lang="en-US" altLang="ja-JP" dirty="0"/>
              <a:t>×</a:t>
            </a:r>
            <a:r>
              <a:rPr lang="ja-JP" altLang="en-US" dirty="0"/>
              <a:t>利率</a:t>
            </a:r>
          </a:p>
          <a:p>
            <a:endParaRPr lang="en-US" altLang="ja-JP" dirty="0"/>
          </a:p>
          <a:p>
            <a:r>
              <a:rPr lang="en-US" altLang="ja-JP" dirty="0"/>
              <a:t>Excel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Python</a:t>
            </a:r>
            <a:r>
              <a:rPr lang="ja-JP" altLang="en-US" dirty="0"/>
              <a:t>でシミュレーション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C564B0EF-D016-90A0-AE2D-459242D08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62" y="3486943"/>
            <a:ext cx="1128713" cy="1128713"/>
          </a:xfrm>
          <a:prstGeom prst="rect">
            <a:avLst/>
          </a:prstGeom>
        </p:spPr>
      </p:pic>
      <p:pic>
        <p:nvPicPr>
          <p:cNvPr id="5" name="図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162" y="4735512"/>
            <a:ext cx="1171380" cy="112871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D1F71EE-6C7E-735F-9F04-E8CCAE249121}"/>
              </a:ext>
            </a:extLst>
          </p:cNvPr>
          <p:cNvSpPr/>
          <p:nvPr/>
        </p:nvSpPr>
        <p:spPr>
          <a:xfrm>
            <a:off x="8742754" y="4203863"/>
            <a:ext cx="1481050" cy="823585"/>
          </a:xfrm>
          <a:prstGeom prst="wedgeRoundRectCallout">
            <a:avLst>
              <a:gd name="adj1" fmla="val -38992"/>
              <a:gd name="adj2" fmla="val 682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どちらか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706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手順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表の作成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計算式の入力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グラフ作成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数値を変えて実行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手順の説明は次ページへ</a:t>
            </a:r>
            <a:endParaRPr lang="en-US" altLang="ja-JP" dirty="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558F4A83-1C6E-F771-41DB-6CE380D14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190760" y="1830451"/>
            <a:ext cx="5239240" cy="4341750"/>
            <a:chOff x="6190760" y="1830451"/>
            <a:chExt cx="5239240" cy="4341750"/>
          </a:xfrm>
        </p:grpSpPr>
        <p:sp>
          <p:nvSpPr>
            <p:cNvPr id="13" name="角丸四角形 12"/>
            <p:cNvSpPr/>
            <p:nvPr/>
          </p:nvSpPr>
          <p:spPr>
            <a:xfrm>
              <a:off x="6190760" y="2122839"/>
              <a:ext cx="5239240" cy="4049362"/>
            </a:xfrm>
            <a:prstGeom prst="roundRect">
              <a:avLst>
                <a:gd name="adj" fmla="val 1137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7310436" y="2348625"/>
              <a:ext cx="3529045" cy="2471737"/>
              <a:chOff x="7775348" y="242887"/>
              <a:chExt cx="3529045" cy="2471737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946"/>
              <a:stretch/>
            </p:blipFill>
            <p:spPr>
              <a:xfrm>
                <a:off x="7775348" y="242887"/>
                <a:ext cx="3529045" cy="2471737"/>
              </a:xfrm>
              <a:prstGeom prst="rect">
                <a:avLst/>
              </a:prstGeom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8639623" y="1705660"/>
                <a:ext cx="1800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セル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A2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の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/>
                    </a:glow>
                  </a:effectLst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228600">
                        <a:prstClr val="white"/>
                      </a:glow>
                    </a:effectLst>
                    <a:uLnTx/>
                    <a:uFillTx/>
                    <a:latin typeface="BIZ UDPゴシック"/>
                    <a:ea typeface="BIZ UDPゴシック"/>
                    <a:cs typeface="+mn-cs"/>
                  </a:rPr>
                  <a:t>フィルハンドル</a:t>
                </a:r>
              </a:p>
            </p:txBody>
          </p:sp>
          <p:sp>
            <p:nvSpPr>
              <p:cNvPr id="9" name="楕円 6"/>
              <p:cNvSpPr/>
              <p:nvPr/>
            </p:nvSpPr>
            <p:spPr>
              <a:xfrm>
                <a:off x="9096375" y="1316830"/>
                <a:ext cx="323850" cy="32385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505824" y="1830451"/>
              <a:ext cx="34531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254000">
                      <a:prstClr val="white"/>
                    </a:glow>
                  </a:effectLst>
                  <a:uLnTx/>
                  <a:uFillTx/>
                  <a:latin typeface="+mn-ea"/>
                  <a:cs typeface="+mn-cs"/>
                </a:rPr>
                <a:t>Excel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254000">
                      <a:prstClr val="white"/>
                    </a:glow>
                  </a:effectLst>
                  <a:uLnTx/>
                  <a:uFillTx/>
                  <a:latin typeface="+mn-ea"/>
                  <a:cs typeface="+mn-cs"/>
                </a:rPr>
                <a:t>の基礎知識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254000">
                    <a:prstClr val="white"/>
                  </a:glow>
                </a:effectLst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762063" y="4979112"/>
              <a:ext cx="40190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おかしいときは直そうとせず</a:t>
              </a:r>
              <a:b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</a:b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[Esc]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→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uLnTx/>
                  <a:uFillTx/>
                  <a:latin typeface="+mn-ea"/>
                  <a:cs typeface="+mn-cs"/>
                </a:rPr>
                <a:t>[Ctrl]+[Z]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2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表の作成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A1</a:t>
            </a:r>
            <a:r>
              <a:rPr lang="ja-JP" altLang="en-US" dirty="0"/>
              <a:t>に　利率　と入力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B2</a:t>
            </a:r>
            <a:r>
              <a:rPr lang="ja-JP" altLang="en-US" dirty="0"/>
              <a:t>に　金額　と入力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A3</a:t>
            </a:r>
            <a:r>
              <a:rPr lang="ja-JP" altLang="en-US" dirty="0"/>
              <a:t>に　預金　と入力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A4</a:t>
            </a:r>
            <a:r>
              <a:rPr lang="ja-JP" altLang="en-US" dirty="0"/>
              <a:t>に　</a:t>
            </a:r>
            <a:r>
              <a:rPr lang="en-US" altLang="ja-JP" dirty="0"/>
              <a:t>1</a:t>
            </a:r>
            <a:r>
              <a:rPr lang="ja-JP" altLang="en-US" dirty="0"/>
              <a:t>年目　と入力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A4</a:t>
            </a:r>
            <a:r>
              <a:rPr lang="ja-JP" altLang="en-US" dirty="0"/>
              <a:t>のフィルハンドルをドラッグし、</a:t>
            </a:r>
            <a:br>
              <a:rPr lang="en-US" altLang="ja-JP" dirty="0"/>
            </a:br>
            <a:r>
              <a:rPr lang="en-US" altLang="ja-JP" dirty="0"/>
              <a:t>20</a:t>
            </a:r>
            <a:r>
              <a:rPr lang="ja-JP" altLang="en-US" dirty="0"/>
              <a:t>年目まで作る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71BF38C-4638-6256-D81D-D0CAA1BAE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pic>
        <p:nvPicPr>
          <p:cNvPr id="6" name="図 5" descr="Book2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r="78457" b="21667"/>
          <a:stretch/>
        </p:blipFill>
        <p:spPr>
          <a:xfrm>
            <a:off x="9763999" y="1695450"/>
            <a:ext cx="1900076" cy="3857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9698374" y="5597822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完成イメージ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DC5E15-3F39-7F97-1378-76313F7B65D6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6066971" y="4329112"/>
            <a:ext cx="5377168" cy="2236787"/>
          </a:xfrm>
          <a:prstGeom prst="wedgeRoundRectCallout">
            <a:avLst>
              <a:gd name="adj1" fmla="val -44473"/>
              <a:gd name="adj2" fmla="val -846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入力方法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（入力する文字はすべて半角）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セル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B4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に　＝　とタイプ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セル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B3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をクリックして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+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　をタイプ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int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　とタイプしてからセル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B3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をクリック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*　をタイプしてからセル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B1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をクリック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[F4]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キーを押す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をタイプしてから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[Enter]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キーを押す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計算式の入力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B1</a:t>
            </a:r>
            <a:r>
              <a:rPr lang="ja-JP" altLang="en-US" dirty="0"/>
              <a:t>に　</a:t>
            </a:r>
            <a:r>
              <a:rPr lang="en-US" altLang="ja-JP" dirty="0"/>
              <a:t>0.05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B3</a:t>
            </a:r>
            <a:r>
              <a:rPr lang="ja-JP" altLang="en-US" dirty="0"/>
              <a:t>に　</a:t>
            </a:r>
            <a:r>
              <a:rPr lang="en-US" altLang="ja-JP" dirty="0"/>
              <a:t>100000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B4</a:t>
            </a:r>
            <a:r>
              <a:rPr lang="ja-JP" altLang="en-US" dirty="0"/>
              <a:t>に　</a:t>
            </a:r>
            <a:r>
              <a:rPr lang="en-US" altLang="ja-JP" dirty="0"/>
              <a:t>=B3+INT(B3*$B$1)</a:t>
            </a:r>
            <a:r>
              <a:rPr lang="ja-JP" altLang="en-US" dirty="0"/>
              <a:t>　を入力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B4</a:t>
            </a:r>
            <a:r>
              <a:rPr lang="ja-JP" altLang="en-US" dirty="0"/>
              <a:t>のフィルハンドルをダブルクリック</a:t>
            </a:r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49D9EE1-DB1B-FB2D-FFC3-FB44E48DB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342A79-3142-2625-8944-96A18241CDB0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9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20BEA1-6CDC-4A63-B756-021EAFE06FD5}"/>
              </a:ext>
            </a:extLst>
          </p:cNvPr>
          <p:cNvSpPr/>
          <p:nvPr/>
        </p:nvSpPr>
        <p:spPr>
          <a:xfrm>
            <a:off x="1197032" y="3150176"/>
            <a:ext cx="714895" cy="1446761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現在の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金額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00D63AD-0ECC-464A-A695-CFE89BA2B3DA}"/>
              </a:ext>
            </a:extLst>
          </p:cNvPr>
          <p:cNvSpPr/>
          <p:nvPr/>
        </p:nvSpPr>
        <p:spPr>
          <a:xfrm>
            <a:off x="2417239" y="3150176"/>
            <a:ext cx="3270032" cy="1446761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利息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651300-D08D-4D9A-97EC-2756C2CB3DA7}"/>
              </a:ext>
            </a:extLst>
          </p:cNvPr>
          <p:cNvSpPr/>
          <p:nvPr/>
        </p:nvSpPr>
        <p:spPr>
          <a:xfrm>
            <a:off x="4288602" y="3962900"/>
            <a:ext cx="1134783" cy="1446761"/>
          </a:xfrm>
          <a:prstGeom prst="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利率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25E6E96-CC49-4B72-A01E-7B5E08CFB4B6}"/>
              </a:ext>
            </a:extLst>
          </p:cNvPr>
          <p:cNvSpPr/>
          <p:nvPr/>
        </p:nvSpPr>
        <p:spPr>
          <a:xfrm>
            <a:off x="3421331" y="3962900"/>
            <a:ext cx="714895" cy="1446761"/>
          </a:xfrm>
          <a:prstGeom prst="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現在の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金額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BC9646F-F6BB-4CEA-A9C7-FFD4B4CA32BF}"/>
              </a:ext>
            </a:extLst>
          </p:cNvPr>
          <p:cNvSpPr/>
          <p:nvPr/>
        </p:nvSpPr>
        <p:spPr>
          <a:xfrm>
            <a:off x="2421813" y="3962900"/>
            <a:ext cx="783387" cy="1446761"/>
          </a:xfrm>
          <a:prstGeom prst="rect">
            <a:avLst/>
          </a:prstGeom>
          <a:solidFill>
            <a:srgbClr val="99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整数化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計算式の入力</a:t>
            </a:r>
            <a:r>
              <a:rPr lang="en-US" altLang="ja-JP" dirty="0"/>
              <a:t>-</a:t>
            </a:r>
            <a:r>
              <a:rPr lang="ja-JP" altLang="en-US" dirty="0"/>
              <a:t>計算式の意味</a:t>
            </a:r>
            <a:endParaRPr lang="en-US" altLang="ja-JP" dirty="0"/>
          </a:p>
          <a:p>
            <a:pPr lvl="1"/>
            <a:r>
              <a:rPr lang="ja-JP" altLang="en-US" dirty="0"/>
              <a:t>次期の金額＝現在の金額＋利息</a:t>
            </a:r>
          </a:p>
          <a:p>
            <a:pPr lvl="1"/>
            <a:r>
              <a:rPr lang="ja-JP" altLang="en-US" dirty="0"/>
              <a:t>利息＝現在の金額</a:t>
            </a:r>
            <a:r>
              <a:rPr lang="en-US" altLang="ja-JP" dirty="0"/>
              <a:t>×</a:t>
            </a:r>
            <a:r>
              <a:rPr lang="ja-JP" altLang="en-US" dirty="0"/>
              <a:t>利率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ja-JP" altLang="en-US" dirty="0"/>
          </a:p>
          <a:p>
            <a:pPr lvl="1"/>
            <a:r>
              <a:rPr lang="en-US" altLang="ja-JP" dirty="0"/>
              <a:t>=B3+INT(B3*$B$1)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1D6ABE84-7D7D-B5A5-A102-1558259B1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8B50CA-9D0B-4D2C-916F-624ADE474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5" t="38788" r="66795" b="40849"/>
          <a:stretch/>
        </p:blipFill>
        <p:spPr>
          <a:xfrm>
            <a:off x="6504730" y="2890982"/>
            <a:ext cx="5338020" cy="243031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A0F0F2-05AB-2FEC-C382-B7A05C85B563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70022C-AEBB-826E-B7B6-907846A29F4C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48048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</a:t>
            </a:r>
            <a:r>
              <a:rPr lang="en-US" altLang="ja-JP" dirty="0"/>
              <a:t>10</a:t>
            </a:r>
            <a:r>
              <a:rPr lang="ja-JP" altLang="en-US" dirty="0"/>
              <a:t>万円を年利</a:t>
            </a:r>
            <a:r>
              <a:rPr lang="en-US" altLang="ja-JP" dirty="0"/>
              <a:t>5%</a:t>
            </a:r>
            <a:r>
              <a:rPr lang="ja-JP" altLang="en-US" dirty="0"/>
              <a:t>で預けると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グラフ作成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A2</a:t>
            </a:r>
            <a:r>
              <a:rPr lang="ja-JP" altLang="en-US" dirty="0"/>
              <a:t>からセル</a:t>
            </a:r>
            <a:r>
              <a:rPr lang="en-US" altLang="ja-JP" dirty="0"/>
              <a:t>B23</a:t>
            </a:r>
            <a:r>
              <a:rPr lang="ja-JP" altLang="en-US" dirty="0" err="1"/>
              <a:t>まで</a:t>
            </a:r>
            <a:r>
              <a:rPr lang="ja-JP" altLang="en-US" dirty="0"/>
              <a:t>ドラッグ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[</a:t>
            </a:r>
            <a:r>
              <a:rPr lang="ja-JP" altLang="en-US" dirty="0"/>
              <a:t>挿入</a:t>
            </a:r>
            <a:r>
              <a:rPr lang="en-US" altLang="ja-JP" dirty="0"/>
              <a:t>]</a:t>
            </a:r>
            <a:r>
              <a:rPr lang="ja-JP" altLang="en-US" dirty="0"/>
              <a:t>→</a:t>
            </a:r>
            <a:r>
              <a:rPr lang="en-US" altLang="ja-JP" dirty="0"/>
              <a:t>[</a:t>
            </a:r>
            <a:r>
              <a:rPr lang="ja-JP" altLang="en-US" dirty="0"/>
              <a:t>　　　折れ線グラフ</a:t>
            </a:r>
            <a:r>
              <a:rPr lang="en-US" altLang="ja-JP" dirty="0"/>
              <a:t>]</a:t>
            </a:r>
            <a:r>
              <a:rPr lang="ja-JP" altLang="en-US" dirty="0"/>
              <a:t>とクリック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[</a:t>
            </a:r>
            <a:r>
              <a:rPr lang="ja-JP" altLang="en-US" dirty="0"/>
              <a:t>マーカー付折れ線</a:t>
            </a:r>
            <a:r>
              <a:rPr lang="en-US" altLang="ja-JP" dirty="0"/>
              <a:t>]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グラフから</a:t>
            </a:r>
            <a:r>
              <a:rPr lang="en-US" altLang="ja-JP" dirty="0"/>
              <a:t>150,000</a:t>
            </a:r>
            <a:r>
              <a:rPr lang="ja-JP" altLang="en-US" dirty="0"/>
              <a:t>円を超えるのは</a:t>
            </a:r>
            <a:br>
              <a:rPr lang="en-US" altLang="ja-JP" dirty="0"/>
            </a:br>
            <a:r>
              <a:rPr lang="ja-JP" altLang="en-US" dirty="0"/>
              <a:t>何年後か読み取ってみよう</a:t>
            </a:r>
            <a:endParaRPr lang="en-US" altLang="ja-JP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6B813C28-7AB2-B450-669D-19CAEF97D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37" y="249237"/>
            <a:ext cx="1128713" cy="1128713"/>
          </a:xfrm>
          <a:prstGeom prst="rect">
            <a:avLst/>
          </a:prstGeom>
        </p:spPr>
      </p:pic>
      <p:pic>
        <p:nvPicPr>
          <p:cNvPr id="8" name="図 7" descr="Book2 - Exce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34364" r="35502" b="41237"/>
          <a:stretch/>
        </p:blipFill>
        <p:spPr>
          <a:xfrm>
            <a:off x="3354683" y="2441654"/>
            <a:ext cx="787453" cy="5225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17976" t="23323" r="74048" b="45097"/>
          <a:stretch/>
        </p:blipFill>
        <p:spPr>
          <a:xfrm>
            <a:off x="8260485" y="3149600"/>
            <a:ext cx="2581686" cy="366060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556556-5840-1213-D6CC-43D522238F98}"/>
              </a:ext>
            </a:extLst>
          </p:cNvPr>
          <p:cNvSpPr/>
          <p:nvPr/>
        </p:nvSpPr>
        <p:spPr>
          <a:xfrm>
            <a:off x="6579572" y="939369"/>
            <a:ext cx="41344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+mn-ea"/>
                <a:cs typeface="+mn-cs"/>
              </a:rPr>
              <a:t>でシミュレーション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961821-AB51-DCA6-46DD-9F6228C8E522}"/>
              </a:ext>
            </a:extLst>
          </p:cNvPr>
          <p:cNvSpPr txBox="1"/>
          <p:nvPr/>
        </p:nvSpPr>
        <p:spPr>
          <a:xfrm>
            <a:off x="10051733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☆重要</a:t>
            </a:r>
          </a:p>
        </p:txBody>
      </p:sp>
    </p:spTree>
    <p:extLst>
      <p:ext uri="{BB962C8B-B14F-4D97-AF65-F5344CB8AC3E}">
        <p14:creationId xmlns:p14="http://schemas.microsoft.com/office/powerpoint/2010/main" val="701258093"/>
      </p:ext>
    </p:extLst>
  </p:cSld>
  <p:clrMapOvr>
    <a:masterClrMapping/>
  </p:clrMapOvr>
</p:sld>
</file>

<file path=ppt/theme/theme1.xml><?xml version="1.0" encoding="utf-8"?>
<a:theme xmlns:a="http://schemas.openxmlformats.org/drawingml/2006/main" name="23w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IZ UDPゴシック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2177</Words>
  <Application>Microsoft Office PowerPoint</Application>
  <PresentationFormat>ワイド画面</PresentationFormat>
  <Paragraphs>376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BIZ UDPゴシック</vt:lpstr>
      <vt:lpstr>ＭＳ ゴシック</vt:lpstr>
      <vt:lpstr>Meiryo</vt:lpstr>
      <vt:lpstr>游ゴシック</vt:lpstr>
      <vt:lpstr>Arial</vt:lpstr>
      <vt:lpstr>23w</vt:lpstr>
      <vt:lpstr>確定的モデルによる シミュレーション</vt:lpstr>
      <vt:lpstr>複利法のシミュレーション</vt:lpstr>
      <vt:lpstr>預金の複利計算（モデル）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例：10万円を年利5%で預けると</vt:lpstr>
      <vt:lpstr>生命体の増加 シミュレーション</vt:lpstr>
      <vt:lpstr>生命体の増加シミュレーション（モデル）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例：個体数10,増加率0.01,環境収容数1000</vt:lpstr>
      <vt:lpstr>　終わっていないのに取り組もう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23j-214ws 確定的モデルによるシミュレーション</dc:title>
  <dc:creator>都立立川高校 情報科</dc:creator>
  <cp:lastModifiedBy>佐藤　義弘</cp:lastModifiedBy>
  <cp:revision>2</cp:revision>
  <dcterms:created xsi:type="dcterms:W3CDTF">2023-10-22T02:21:46Z</dcterms:created>
  <dcterms:modified xsi:type="dcterms:W3CDTF">2023-10-22T07:21:13Z</dcterms:modified>
</cp:coreProperties>
</file>